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34" r:id="rId2"/>
    <p:sldId id="539" r:id="rId3"/>
    <p:sldId id="535" r:id="rId4"/>
    <p:sldId id="536" r:id="rId5"/>
    <p:sldId id="519" r:id="rId6"/>
    <p:sldId id="551" r:id="rId7"/>
    <p:sldId id="552" r:id="rId8"/>
    <p:sldId id="553" r:id="rId9"/>
    <p:sldId id="540" r:id="rId10"/>
    <p:sldId id="542" r:id="rId11"/>
    <p:sldId id="543" r:id="rId12"/>
    <p:sldId id="544" r:id="rId13"/>
    <p:sldId id="505" r:id="rId14"/>
    <p:sldId id="545" r:id="rId15"/>
    <p:sldId id="523" r:id="rId16"/>
    <p:sldId id="455" r:id="rId17"/>
    <p:sldId id="554" r:id="rId18"/>
    <p:sldId id="524" r:id="rId19"/>
    <p:sldId id="550" r:id="rId20"/>
    <p:sldId id="532" r:id="rId21"/>
    <p:sldId id="508" r:id="rId22"/>
    <p:sldId id="509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3454" autoAdjust="0"/>
    <p:restoredTop sz="94708" autoAdjust="0"/>
  </p:normalViewPr>
  <p:slideViewPr>
    <p:cSldViewPr>
      <p:cViewPr varScale="1">
        <p:scale>
          <a:sx n="65" d="100"/>
          <a:sy n="65" d="100"/>
        </p:scale>
        <p:origin x="-1028" y="-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2700" y="-6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A9B769-D3B9-4D4F-9CDE-83DFF443E2F5}" type="datetimeFigureOut">
              <a:rPr lang="en-US" smtClean="0"/>
              <a:t>2/16/2018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A68D04-9E91-4AB3-8797-7B470B16D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5126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FF85C-4771-4B8E-9B7C-967C53F39239}" type="datetimeFigureOut">
              <a:rPr lang="en-US" smtClean="0"/>
              <a:t>2/16/2018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7551F6-1BC2-4D6C-8A60-E772DC32F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645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0979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8382000" y="76200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F4E0BC0E-1E7D-4F31-AA8D-A393417CB520}" type="slidenum">
              <a:rPr lang="en-US" sz="1600" smtClean="0">
                <a:solidFill>
                  <a:srgbClr val="F8DCDC"/>
                </a:solidFill>
                <a:latin typeface="Calibri" panose="020F0502020204030204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600" dirty="0">
              <a:solidFill>
                <a:srgbClr val="F8DCDC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61453"/>
            <a:ext cx="7543800" cy="841693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85000"/>
              </a:lnSpc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120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sti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>
          <a:xfrm>
            <a:off x="381000" y="381000"/>
            <a:ext cx="8382000" cy="6019800"/>
          </a:xfrm>
          <a:prstGeom prst="roundRect">
            <a:avLst>
              <a:gd name="adj" fmla="val 9010"/>
            </a:avLst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76200" y="76200"/>
            <a:ext cx="914400" cy="990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66800" y="1371600"/>
            <a:ext cx="7010400" cy="4343400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7200" b="0" i="0" u="none" strike="noStrike" kern="1200" cap="none" spc="0" normalizeH="0" baseline="0" noProof="0" smtClean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 smtClean="0"/>
          </a:p>
        </p:txBody>
      </p:sp>
      <p:pic>
        <p:nvPicPr>
          <p:cNvPr id="6" name="Picture 4" descr="C:\Documents and Settings\eblis\My Documents\My Dropbox\working\website_09-27-09\logo_big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586" y="208170"/>
            <a:ext cx="745814" cy="7824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52911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7924800" cy="868362"/>
          </a:xfrm>
          <a:prstGeom prst="rect">
            <a:avLst/>
          </a:prstGeom>
        </p:spPr>
        <p:txBody>
          <a:bodyPr/>
          <a:lstStyle>
            <a:lvl1pPr>
              <a:lnSpc>
                <a:spcPts val="3000"/>
              </a:lnSpc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A2EF366-E17A-4D75-96FF-0FDF84559849}" type="datetime1">
              <a:rPr lang="en-US" smtClean="0"/>
              <a:t>2/16/2018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580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59822DE-9477-4EC8-B1F6-EEC5DF4E3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530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8458200" y="6581001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4E0BC0E-1E7D-4F31-AA8D-A393417CB520}" type="slidenum">
              <a:rPr lang="en-US" sz="1200" smtClean="0">
                <a:solidFill>
                  <a:srgbClr val="F8DCDC"/>
                </a:solidFill>
              </a:rPr>
              <a:pPr algn="r"/>
              <a:t>‹#›</a:t>
            </a:fld>
            <a:endParaRPr lang="en-US" sz="1200" dirty="0">
              <a:solidFill>
                <a:srgbClr val="F8DC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68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7924800" cy="86836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40821B7-0467-4AD0-A890-3C18E04C7CE4}" type="datetime1">
              <a:rPr lang="en-US" smtClean="0"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59822DE-9477-4EC8-B1F6-EEC5DF4E3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606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Documents and Settings\eblis\My Documents\My Dropbox\working\website_09-27-09\logo_big.png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8586" y="208170"/>
            <a:ext cx="745814" cy="7824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1059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879" r:id="rId2"/>
    <p:sldLayoutId id="2147483880" r:id="rId3"/>
    <p:sldLayoutId id="2147483882" r:id="rId4"/>
    <p:sldLayoutId id="2147483883" r:id="rId5"/>
    <p:sldLayoutId id="2147483884" r:id="rId6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3200" kern="1200">
          <a:solidFill>
            <a:schemeClr val="accent2">
              <a:lumMod val="20000"/>
              <a:lumOff val="8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gif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jpeg"/><Relationship Id="rId5" Type="http://schemas.openxmlformats.org/officeDocument/2006/relationships/image" Target="../media/image31.gif"/><Relationship Id="rId15" Type="http://schemas.openxmlformats.org/officeDocument/2006/relationships/image" Target="../media/image41.jpeg"/><Relationship Id="rId10" Type="http://schemas.openxmlformats.org/officeDocument/2006/relationships/image" Target="../media/image36.jpeg"/><Relationship Id="rId4" Type="http://schemas.openxmlformats.org/officeDocument/2006/relationships/image" Target="../media/image30.png"/><Relationship Id="rId9" Type="http://schemas.openxmlformats.org/officeDocument/2006/relationships/image" Target="../media/image35.gif"/><Relationship Id="rId1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8580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59822DE-9477-4EC8-B1F6-EEC5DF4E3127}" type="slidenum">
              <a:rPr lang="en-US" smtClean="0"/>
              <a:t>1</a:t>
            </a:fld>
            <a:endParaRPr lang="en-US"/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6092483"/>
            <a:ext cx="497736" cy="579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059269"/>
            <a:ext cx="6609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1524000" y="6059269"/>
            <a:ext cx="4200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dobe Garamond Pro" pitchFamily="18" charset="0"/>
                <a:ea typeface="ＭＳ Ｐゴシック" pitchFamily="1" charset="-128"/>
              </a:rPr>
              <a:t>Harvard T. H. Chan School of Public Health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dobe Garamond Pro" pitchFamily="18" charset="0"/>
                <a:ea typeface="ＭＳ Ｐゴシック" pitchFamily="1" charset="-128"/>
              </a:rPr>
              <a:t>Department of Biostatistics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  <a:latin typeface="Adobe Garamond Pro" pitchFamily="18" charset="0"/>
              <a:ea typeface="ＭＳ Ｐゴシック" pitchFamily="1" charset="-128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202931" y="1447800"/>
            <a:ext cx="8738138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lnSpc>
                <a:spcPts val="4500"/>
              </a:lnSpc>
            </a:pPr>
            <a:r>
              <a:rPr lang="en-US" kern="0" dirty="0">
                <a:solidFill>
                  <a:schemeClr val="accent2">
                    <a:lumMod val="40000"/>
                    <a:lumOff val="60000"/>
                  </a:schemeClr>
                </a:solidFill>
                <a:ea typeface="ＭＳ Ｐゴシック"/>
                <a:cs typeface="Consolas" pitchFamily="49" charset="0"/>
              </a:rPr>
              <a:t>Functionally profiling metagenomes </a:t>
            </a:r>
            <a:r>
              <a:rPr lang="en-US" kern="0" dirty="0" smtClean="0">
                <a:solidFill>
                  <a:schemeClr val="accent2">
                    <a:lumMod val="40000"/>
                    <a:lumOff val="60000"/>
                  </a:schemeClr>
                </a:solidFill>
                <a:ea typeface="ＭＳ Ｐゴシック"/>
                <a:cs typeface="Consolas" pitchFamily="49" charset="0"/>
              </a:rPr>
              <a:t>&amp; </a:t>
            </a:r>
            <a:r>
              <a:rPr lang="en-US" kern="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ea typeface="ＭＳ Ｐゴシック"/>
                <a:cs typeface="Consolas" pitchFamily="49" charset="0"/>
              </a:rPr>
              <a:t>metatranscriptomes</a:t>
            </a:r>
            <a:r>
              <a:rPr lang="en-US" kern="0" dirty="0" smtClean="0">
                <a:solidFill>
                  <a:schemeClr val="accent2">
                    <a:lumMod val="40000"/>
                    <a:lumOff val="60000"/>
                  </a:schemeClr>
                </a:solidFill>
                <a:ea typeface="ＭＳ Ｐゴシック"/>
                <a:cs typeface="Consolas" pitchFamily="49" charset="0"/>
              </a:rPr>
              <a:t> </a:t>
            </a:r>
            <a:r>
              <a:rPr lang="en-US" kern="0" dirty="0">
                <a:solidFill>
                  <a:schemeClr val="accent2">
                    <a:lumMod val="40000"/>
                    <a:lumOff val="60000"/>
                  </a:schemeClr>
                </a:solidFill>
                <a:ea typeface="ＭＳ Ｐゴシック"/>
                <a:cs typeface="Consolas" pitchFamily="49" charset="0"/>
              </a:rPr>
              <a:t>at species-level </a:t>
            </a:r>
            <a:r>
              <a:rPr lang="en-US" kern="0" dirty="0" smtClean="0">
                <a:solidFill>
                  <a:schemeClr val="accent2">
                    <a:lumMod val="40000"/>
                    <a:lumOff val="60000"/>
                  </a:schemeClr>
                </a:solidFill>
                <a:ea typeface="ＭＳ Ｐゴシック"/>
                <a:cs typeface="Consolas" pitchFamily="49" charset="0"/>
              </a:rPr>
              <a:t>resolution (with HUMAnN2)</a:t>
            </a:r>
            <a:endParaRPr lang="en-US" kern="0" dirty="0">
              <a:solidFill>
                <a:schemeClr val="accent2">
                  <a:lumMod val="40000"/>
                  <a:lumOff val="60000"/>
                </a:schemeClr>
              </a:solidFill>
              <a:ea typeface="ＭＳ Ｐゴシック"/>
              <a:cs typeface="Consolas" pitchFamily="49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1485900" y="3505200"/>
            <a:ext cx="6172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en-US" sz="2400" b="1" kern="0" dirty="0" smtClean="0">
                <a:solidFill>
                  <a:schemeClr val="bg1"/>
                </a:solidFill>
                <a:ea typeface="ＭＳ Ｐゴシック"/>
              </a:rPr>
              <a:t>Eric </a:t>
            </a:r>
            <a:r>
              <a:rPr lang="en-US" sz="2400" b="1" kern="0" dirty="0" err="1" smtClean="0">
                <a:solidFill>
                  <a:schemeClr val="bg1"/>
                </a:solidFill>
                <a:ea typeface="ＭＳ Ｐゴシック"/>
              </a:rPr>
              <a:t>Franzosa</a:t>
            </a:r>
            <a:r>
              <a:rPr lang="en-US" sz="2400" b="1" kern="0" dirty="0" smtClean="0">
                <a:solidFill>
                  <a:schemeClr val="bg1"/>
                </a:solidFill>
                <a:ea typeface="ＭＳ Ｐゴシック"/>
              </a:rPr>
              <a:t>, Ph.D.</a:t>
            </a:r>
          </a:p>
          <a:p>
            <a:r>
              <a:rPr lang="en-US" sz="2400" kern="0" dirty="0" smtClean="0">
                <a:solidFill>
                  <a:schemeClr val="bg1"/>
                </a:solidFill>
                <a:ea typeface="ＭＳ Ｐゴシック"/>
              </a:rPr>
              <a:t>Research Scientist in Curtis </a:t>
            </a:r>
            <a:r>
              <a:rPr lang="en-US" sz="2400" kern="0" dirty="0" err="1" smtClean="0">
                <a:solidFill>
                  <a:schemeClr val="bg1"/>
                </a:solidFill>
                <a:ea typeface="ＭＳ Ｐゴシック"/>
              </a:rPr>
              <a:t>Huttenhower’s</a:t>
            </a:r>
            <a:r>
              <a:rPr lang="en-US" sz="2400" kern="0" dirty="0" smtClean="0">
                <a:solidFill>
                  <a:schemeClr val="bg1"/>
                </a:solidFill>
                <a:ea typeface="ＭＳ Ｐゴシック"/>
              </a:rPr>
              <a:t> Lab</a:t>
            </a:r>
            <a:endParaRPr lang="en-US" sz="2400" kern="0" dirty="0">
              <a:solidFill>
                <a:schemeClr val="bg1"/>
              </a:solidFill>
              <a:ea typeface="ＭＳ Ｐゴシック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533400" y="4419600"/>
            <a:ext cx="8077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en-US" sz="2000" dirty="0" smtClean="0">
                <a:solidFill>
                  <a:schemeClr val="bg1"/>
                </a:solidFill>
                <a:ea typeface="ＭＳ Ｐゴシック"/>
              </a:rPr>
              <a:t>Pathway Tools Workshop</a:t>
            </a:r>
          </a:p>
          <a:p>
            <a:r>
              <a:rPr lang="en-US" sz="2000" kern="0" dirty="0" smtClean="0">
                <a:solidFill>
                  <a:schemeClr val="bg1"/>
                </a:solidFill>
                <a:ea typeface="ＭＳ Ｐゴシック"/>
              </a:rPr>
              <a:t>14 Feb 2018</a:t>
            </a:r>
            <a:endParaRPr lang="en-US" sz="2000" kern="0" dirty="0">
              <a:solidFill>
                <a:schemeClr val="bg1"/>
              </a:solidFill>
              <a:ea typeface="ＭＳ Ｐゴシック"/>
            </a:endParaRPr>
          </a:p>
        </p:txBody>
      </p:sp>
      <p:pic>
        <p:nvPicPr>
          <p:cNvPr id="19" name="Picture 1" descr="C:\Documents and Settings\chuttenh\My Documents\My Dropbox\hg\share\logos\broa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6155890"/>
            <a:ext cx="1803938" cy="453088"/>
          </a:xfrm>
          <a:prstGeom prst="rect">
            <a:avLst/>
          </a:prstGeom>
          <a:noFill/>
          <a:ln w="25400">
            <a:solidFill>
              <a:srgbClr val="FFFFFF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8102331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HUMAnN2: stratified output</a:t>
            </a:r>
            <a:endParaRPr lang="en-US" sz="4400" dirty="0"/>
          </a:p>
        </p:txBody>
      </p:sp>
      <p:sp>
        <p:nvSpPr>
          <p:cNvPr id="21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59822DE-9477-4EC8-B1F6-EEC5DF4E3127}" type="slidenum">
              <a:rPr lang="en-US" smtClean="0"/>
              <a:t>10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9382315"/>
              </p:ext>
            </p:extLst>
          </p:nvPr>
        </p:nvGraphicFramePr>
        <p:xfrm>
          <a:off x="685800" y="1398508"/>
          <a:ext cx="7620000" cy="2346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53200"/>
                <a:gridCol w="1066800"/>
              </a:tblGrid>
              <a:tr h="283754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</a:rPr>
                        <a:t>UniRef90_R6K3Z5: IMP dehydrogenase </a:t>
                      </a:r>
                      <a:endParaRPr lang="en-US" sz="1600" dirty="0">
                        <a:solidFill>
                          <a:schemeClr val="bg1"/>
                        </a:solidFill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</a:rPr>
                        <a:t>600.95</a:t>
                      </a:r>
                      <a:endParaRPr lang="en-US" sz="1600" dirty="0">
                        <a:solidFill>
                          <a:schemeClr val="bg1"/>
                        </a:solidFill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3754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</a:rPr>
                        <a:t>UniRef90_R6K3Z5: IMP 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</a:rPr>
                        <a:t>dehydrogenase|Bacteroides_caccae</a:t>
                      </a:r>
                      <a:endParaRPr lang="en-US" sz="1600" dirty="0">
                        <a:solidFill>
                          <a:schemeClr val="bg1"/>
                        </a:solidFill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</a:rPr>
                        <a:t>234.76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37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</a:rPr>
                        <a:t>UniRef90_R6K3Z5: IMP 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</a:rPr>
                        <a:t>dehydrogenase|Bacteroides_dorei</a:t>
                      </a:r>
                      <a:endParaRPr lang="en-US" sz="1600" dirty="0" smtClean="0">
                        <a:solidFill>
                          <a:schemeClr val="bg1"/>
                        </a:solidFill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</a:rPr>
                        <a:t>107.38</a:t>
                      </a:r>
                      <a:endParaRPr lang="en-US" sz="1600" dirty="0">
                        <a:solidFill>
                          <a:schemeClr val="bg1"/>
                        </a:solidFill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37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</a:rPr>
                        <a:t>UniRef90_R6K3Z5: IMP 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</a:rPr>
                        <a:t>dehydrogenase|Bacteroides_ovatus</a:t>
                      </a:r>
                      <a:endParaRPr lang="en-US" sz="1600" dirty="0" smtClean="0">
                        <a:solidFill>
                          <a:schemeClr val="bg1"/>
                        </a:solidFill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</a:rPr>
                        <a:t>92.18</a:t>
                      </a:r>
                      <a:endParaRPr lang="en-US" sz="1600" dirty="0">
                        <a:solidFill>
                          <a:schemeClr val="bg1"/>
                        </a:solidFill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37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</a:rPr>
                        <a:t>UniRef90_R6K3Z5: IMP 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</a:rPr>
                        <a:t>dehydrogenase|Bacteroides_stercoris</a:t>
                      </a:r>
                      <a:endParaRPr lang="en-US" sz="1600" dirty="0" smtClean="0">
                        <a:solidFill>
                          <a:schemeClr val="bg1"/>
                        </a:solidFill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</a:rPr>
                        <a:t>83.95</a:t>
                      </a:r>
                      <a:endParaRPr lang="en-US" sz="1600" dirty="0">
                        <a:solidFill>
                          <a:schemeClr val="bg1"/>
                        </a:solidFill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37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UniRef90_R6K3Z5: IMP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dehydrogenase|Bacteroides_vulgatus</a:t>
                      </a: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</a:rPr>
                        <a:t>57.27</a:t>
                      </a:r>
                      <a:endParaRPr lang="en-US" sz="1600" dirty="0">
                        <a:solidFill>
                          <a:schemeClr val="bg1"/>
                        </a:solidFill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37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UniRef90_R6K3Z5: IMP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dehydrogenase|unclassified</a:t>
                      </a: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</a:rPr>
                        <a:t>25.41</a:t>
                      </a:r>
                      <a:endParaRPr lang="en-US" sz="1600" dirty="0">
                        <a:solidFill>
                          <a:schemeClr val="bg1"/>
                        </a:solidFill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cxnSp>
        <p:nvCxnSpPr>
          <p:cNvPr id="11" name="Straight Arrow Connector 10"/>
          <p:cNvCxnSpPr/>
          <p:nvPr/>
        </p:nvCxnSpPr>
        <p:spPr>
          <a:xfrm flipV="1">
            <a:off x="8610600" y="1600200"/>
            <a:ext cx="0" cy="20574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290560" y="2325469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mbria" panose="02040503050406030204" pitchFamily="18" charset="0"/>
              </a:rPr>
              <a:t>Σ</a:t>
            </a:r>
            <a:endParaRPr lang="en-US" sz="36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89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HUMAnN2: stratified output</a:t>
            </a:r>
          </a:p>
        </p:txBody>
      </p:sp>
      <p:sp>
        <p:nvSpPr>
          <p:cNvPr id="20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59822DE-9477-4EC8-B1F6-EEC5DF4E3127}" type="slidenum">
              <a:rPr lang="en-US" smtClean="0"/>
              <a:t>11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3165548"/>
              </p:ext>
            </p:extLst>
          </p:nvPr>
        </p:nvGraphicFramePr>
        <p:xfrm>
          <a:off x="685800" y="1398508"/>
          <a:ext cx="7620000" cy="2346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53200"/>
                <a:gridCol w="1066800"/>
              </a:tblGrid>
              <a:tr h="283754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2"/>
                          </a:solidFill>
                          <a:latin typeface="Consolas" panose="020B0609020204030204" pitchFamily="49" charset="0"/>
                        </a:rPr>
                        <a:t>UniRef90_R6K3Z5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</a:rPr>
                        <a:t>: </a:t>
                      </a:r>
                      <a:r>
                        <a:rPr lang="en-US" sz="1600" dirty="0" smtClean="0">
                          <a:solidFill>
                            <a:schemeClr val="accent1"/>
                          </a:solidFill>
                          <a:latin typeface="Consolas" panose="020B0609020204030204" pitchFamily="49" charset="0"/>
                        </a:rPr>
                        <a:t>IMP dehydrogenase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</a:rPr>
                        <a:t> </a:t>
                      </a:r>
                      <a:endParaRPr lang="en-US" sz="1600" dirty="0">
                        <a:solidFill>
                          <a:schemeClr val="bg1"/>
                        </a:solidFill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chemeClr val="accent4"/>
                          </a:solidFill>
                          <a:latin typeface="Consolas" panose="020B0609020204030204" pitchFamily="49" charset="0"/>
                        </a:rPr>
                        <a:t>600.95</a:t>
                      </a:r>
                      <a:endParaRPr lang="en-US" sz="1600" dirty="0">
                        <a:solidFill>
                          <a:schemeClr val="accent4"/>
                        </a:solidFill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3754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</a:rPr>
                        <a:t>UniRef90_R6K3Z5: IMP 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</a:rPr>
                        <a:t>dehydrogenase|</a:t>
                      </a:r>
                      <a:r>
                        <a:rPr lang="en-US" sz="1600" dirty="0" err="1" smtClean="0">
                          <a:solidFill>
                            <a:schemeClr val="accent3"/>
                          </a:solidFill>
                          <a:latin typeface="Consolas" panose="020B0609020204030204" pitchFamily="49" charset="0"/>
                        </a:rPr>
                        <a:t>Bacteroides_caccae</a:t>
                      </a:r>
                      <a:endParaRPr lang="en-US" sz="1600" dirty="0">
                        <a:solidFill>
                          <a:schemeClr val="accent3"/>
                        </a:solidFill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accent3"/>
                          </a:solidFill>
                          <a:latin typeface="Consolas" panose="020B0609020204030204" pitchFamily="49" charset="0"/>
                        </a:rPr>
                        <a:t>234.76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37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</a:rPr>
                        <a:t>UniRef90_R6K3Z5: IMP 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</a:rPr>
                        <a:t>dehydrogenase|</a:t>
                      </a:r>
                      <a:r>
                        <a:rPr lang="en-US" sz="1600" dirty="0" err="1" smtClean="0">
                          <a:solidFill>
                            <a:schemeClr val="accent3"/>
                          </a:solidFill>
                          <a:latin typeface="Consolas" panose="020B0609020204030204" pitchFamily="49" charset="0"/>
                        </a:rPr>
                        <a:t>Bacteroides_dorei</a:t>
                      </a:r>
                      <a:endParaRPr lang="en-US" sz="1600" dirty="0" smtClean="0">
                        <a:solidFill>
                          <a:schemeClr val="accent3"/>
                        </a:solidFill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chemeClr val="accent3"/>
                          </a:solidFill>
                          <a:latin typeface="Consolas" panose="020B0609020204030204" pitchFamily="49" charset="0"/>
                        </a:rPr>
                        <a:t>107.38</a:t>
                      </a:r>
                      <a:endParaRPr lang="en-US" sz="1600" dirty="0">
                        <a:solidFill>
                          <a:schemeClr val="accent3"/>
                        </a:solidFill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37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</a:rPr>
                        <a:t>UniRef90_R6K3Z5: IMP 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</a:rPr>
                        <a:t>dehydrogenase|</a:t>
                      </a:r>
                      <a:r>
                        <a:rPr lang="en-US" sz="1600" dirty="0" err="1" smtClean="0">
                          <a:solidFill>
                            <a:schemeClr val="accent3"/>
                          </a:solidFill>
                          <a:latin typeface="Consolas" panose="020B0609020204030204" pitchFamily="49" charset="0"/>
                        </a:rPr>
                        <a:t>Bacteroides_ovatus</a:t>
                      </a:r>
                      <a:endParaRPr lang="en-US" sz="1600" dirty="0" smtClean="0">
                        <a:solidFill>
                          <a:schemeClr val="accent3"/>
                        </a:solidFill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chemeClr val="accent3"/>
                          </a:solidFill>
                          <a:latin typeface="Consolas" panose="020B0609020204030204" pitchFamily="49" charset="0"/>
                        </a:rPr>
                        <a:t>92.18</a:t>
                      </a:r>
                      <a:endParaRPr lang="en-US" sz="1600" dirty="0">
                        <a:solidFill>
                          <a:schemeClr val="accent3"/>
                        </a:solidFill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37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</a:rPr>
                        <a:t>UniRef90_R6K3Z5: IMP 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</a:rPr>
                        <a:t>dehydrogenase|</a:t>
                      </a:r>
                      <a:r>
                        <a:rPr lang="en-US" sz="1600" dirty="0" err="1" smtClean="0">
                          <a:solidFill>
                            <a:schemeClr val="accent3"/>
                          </a:solidFill>
                          <a:latin typeface="Consolas" panose="020B0609020204030204" pitchFamily="49" charset="0"/>
                        </a:rPr>
                        <a:t>Bacteroides_stercoris</a:t>
                      </a:r>
                      <a:endParaRPr lang="en-US" sz="1600" dirty="0" smtClean="0">
                        <a:solidFill>
                          <a:schemeClr val="accent3"/>
                        </a:solidFill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chemeClr val="accent3"/>
                          </a:solidFill>
                          <a:latin typeface="Consolas" panose="020B0609020204030204" pitchFamily="49" charset="0"/>
                        </a:rPr>
                        <a:t>83.95</a:t>
                      </a:r>
                      <a:endParaRPr lang="en-US" sz="1600" dirty="0">
                        <a:solidFill>
                          <a:schemeClr val="accent3"/>
                        </a:solidFill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37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UniRef90_R6K3Z5: IMP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dehydrogenase|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Bacteroides_vulgatus</a:t>
                      </a: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uLnTx/>
                        <a:uFillTx/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chemeClr val="accent3"/>
                          </a:solidFill>
                          <a:latin typeface="Consolas" panose="020B0609020204030204" pitchFamily="49" charset="0"/>
                        </a:rPr>
                        <a:t>57.27</a:t>
                      </a:r>
                      <a:endParaRPr lang="en-US" sz="1600" dirty="0">
                        <a:solidFill>
                          <a:schemeClr val="accent3"/>
                        </a:solidFill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37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UniRef90_R6K3Z5: IMP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dehydrogenase|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uLnTx/>
                          <a:uFillTx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unclassified</a:t>
                      </a: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uLnTx/>
                        <a:uFillTx/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chemeClr val="accent6"/>
                          </a:solidFill>
                          <a:latin typeface="Consolas" panose="020B0609020204030204" pitchFamily="49" charset="0"/>
                        </a:rPr>
                        <a:t>25.41</a:t>
                      </a:r>
                      <a:endParaRPr lang="en-US" sz="1600" dirty="0">
                        <a:solidFill>
                          <a:schemeClr val="accent6"/>
                        </a:solidFill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617989" y="1078468"/>
            <a:ext cx="2034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chemeClr val="accent2"/>
                </a:solidFill>
                <a:latin typeface="+mj-lt"/>
              </a:rPr>
              <a:t>UniRef</a:t>
            </a:r>
            <a:r>
              <a:rPr lang="en-US" b="1" dirty="0" smtClean="0">
                <a:solidFill>
                  <a:schemeClr val="accent2"/>
                </a:solidFill>
                <a:latin typeface="+mj-lt"/>
              </a:rPr>
              <a:t> gene cluster</a:t>
            </a:r>
            <a:endParaRPr lang="en-US" b="1" dirty="0">
              <a:latin typeface="+mj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48000" y="1078468"/>
            <a:ext cx="1268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  <a:latin typeface="+mj-lt"/>
              </a:rPr>
              <a:t>Gene name</a:t>
            </a:r>
            <a:endParaRPr lang="en-US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69600" y="1078468"/>
            <a:ext cx="2849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 smtClean="0">
                <a:solidFill>
                  <a:schemeClr val="accent4"/>
                </a:solidFill>
                <a:latin typeface="+mj-lt"/>
              </a:rPr>
              <a:t>Total gene abundance (RPK)</a:t>
            </a:r>
            <a:endParaRPr lang="en-US" b="1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756365" y="3810000"/>
            <a:ext cx="39304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3"/>
                </a:solidFill>
                <a:latin typeface="+mj-lt"/>
              </a:rPr>
              <a:t>Per-species</a:t>
            </a:r>
            <a:r>
              <a:rPr lang="en-US" dirty="0" smtClean="0">
                <a:solidFill>
                  <a:schemeClr val="accent3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&amp; </a:t>
            </a:r>
            <a:r>
              <a:rPr lang="en-US" b="1" dirty="0" smtClean="0">
                <a:solidFill>
                  <a:schemeClr val="accent6"/>
                </a:solidFill>
                <a:latin typeface="+mj-lt"/>
              </a:rPr>
              <a:t>unclassified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 stratifications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677520"/>
              </p:ext>
            </p:extLst>
          </p:nvPr>
        </p:nvGraphicFramePr>
        <p:xfrm>
          <a:off x="685800" y="5410200"/>
          <a:ext cx="7619999" cy="1005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48421"/>
                <a:gridCol w="1109579"/>
                <a:gridCol w="761999"/>
              </a:tblGrid>
              <a:tr h="283754">
                <a:tc>
                  <a:txBody>
                    <a:bodyPr/>
                    <a:lstStyle/>
                    <a:p>
                      <a:r>
                        <a:rPr lang="pt-BR" sz="1600" dirty="0" smtClean="0">
                          <a:solidFill>
                            <a:schemeClr val="accent2"/>
                          </a:solidFill>
                          <a:latin typeface="Consolas" panose="020B0609020204030204" pitchFamily="49" charset="0"/>
                        </a:rPr>
                        <a:t>PWY-7221: GTP biosynthesis</a:t>
                      </a:r>
                      <a:endParaRPr lang="en-US" sz="1600" dirty="0">
                        <a:solidFill>
                          <a:schemeClr val="accent2"/>
                        </a:solidFill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onsolas" panose="020B0609020204030204" pitchFamily="49" charset="0"/>
                        </a:rPr>
                        <a:t>200.35</a:t>
                      </a:r>
                      <a:endParaRPr lang="en-US" sz="16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onsolas" panose="020B0609020204030204" pitchFamily="49" charset="0"/>
                        </a:rPr>
                        <a:t>1</a:t>
                      </a:r>
                      <a:endParaRPr lang="en-US" sz="16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37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</a:rPr>
                        <a:t>PWY-7221: GTP biosynthesis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</a:rPr>
                        <a:t>|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</a:rPr>
                        <a:t>Bacteroides_caccae</a:t>
                      </a:r>
                      <a:endParaRPr lang="en-US" sz="1600" dirty="0">
                        <a:solidFill>
                          <a:schemeClr val="bg1"/>
                        </a:solidFill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onsolas" panose="020B0609020204030204" pitchFamily="49" charset="0"/>
                        </a:rPr>
                        <a:t>120.23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onsolas" panose="020B0609020204030204" pitchFamily="49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37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</a:rPr>
                        <a:t>PWY-7221: GTP biosynthesis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</a:rPr>
                        <a:t>|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  <a:latin typeface="Consolas" panose="020B0609020204030204" pitchFamily="49" charset="0"/>
                        </a:rPr>
                        <a:t>Bacteroides_dorei</a:t>
                      </a:r>
                      <a:endParaRPr lang="en-US" sz="1600" dirty="0" smtClean="0">
                        <a:solidFill>
                          <a:schemeClr val="bg1"/>
                        </a:solidFill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onsolas" panose="020B0609020204030204" pitchFamily="49" charset="0"/>
                        </a:rPr>
                        <a:t>11.12</a:t>
                      </a:r>
                      <a:endParaRPr lang="en-US" sz="16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Consolas" panose="020B0609020204030204" pitchFamily="49" charset="0"/>
                        </a:rPr>
                        <a:t>0</a:t>
                      </a:r>
                      <a:endParaRPr lang="en-US" sz="16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cxnSp>
        <p:nvCxnSpPr>
          <p:cNvPr id="11" name="Straight Arrow Connector 10"/>
          <p:cNvCxnSpPr/>
          <p:nvPr/>
        </p:nvCxnSpPr>
        <p:spPr>
          <a:xfrm flipV="1">
            <a:off x="8610600" y="1600200"/>
            <a:ext cx="0" cy="20574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290560" y="2325469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mbria" panose="02040503050406030204" pitchFamily="18" charset="0"/>
              </a:rPr>
              <a:t>Σ</a:t>
            </a:r>
            <a:endParaRPr lang="en-US" sz="36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Cambria" panose="020405030504060302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306676" y="5105400"/>
            <a:ext cx="1893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chemeClr val="accent2"/>
                </a:solidFill>
                <a:latin typeface="+mj-lt"/>
              </a:rPr>
              <a:t>MetaCyc</a:t>
            </a:r>
            <a:r>
              <a:rPr lang="en-US" b="1" dirty="0" smtClean="0">
                <a:solidFill>
                  <a:schemeClr val="accent2"/>
                </a:solidFill>
                <a:latin typeface="+mj-lt"/>
              </a:rPr>
              <a:t> pathway</a:t>
            </a:r>
            <a:endParaRPr lang="en-US" b="1" dirty="0">
              <a:latin typeface="+mj-lt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609600" y="4724400"/>
            <a:ext cx="1524000" cy="0"/>
          </a:xfrm>
          <a:prstGeom prst="straightConnector1">
            <a:avLst/>
          </a:prstGeom>
          <a:ln w="285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209800" y="4724400"/>
            <a:ext cx="1524000" cy="0"/>
          </a:xfrm>
          <a:prstGeom prst="straightConnector1">
            <a:avLst/>
          </a:prstGeom>
          <a:ln w="285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810000" y="4724400"/>
            <a:ext cx="1524000" cy="0"/>
          </a:xfrm>
          <a:prstGeom prst="straightConnector1">
            <a:avLst/>
          </a:prstGeom>
          <a:ln w="285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410200" y="4724400"/>
            <a:ext cx="1524000" cy="0"/>
          </a:xfrm>
          <a:prstGeom prst="straightConnector1">
            <a:avLst/>
          </a:prstGeom>
          <a:ln w="285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7010400" y="4724400"/>
            <a:ext cx="1524000" cy="0"/>
          </a:xfrm>
          <a:prstGeom prst="straightConnector1">
            <a:avLst/>
          </a:prstGeom>
          <a:ln w="285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248150"/>
            <a:ext cx="9906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Left Brace 27"/>
          <p:cNvSpPr/>
          <p:nvPr/>
        </p:nvSpPr>
        <p:spPr>
          <a:xfrm rot="16200000">
            <a:off x="2514600" y="2057400"/>
            <a:ext cx="381000" cy="3886200"/>
          </a:xfrm>
          <a:prstGeom prst="leftBrace">
            <a:avLst>
              <a:gd name="adj1" fmla="val 54333"/>
              <a:gd name="adj2" fmla="val 58235"/>
            </a:avLst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562600" y="5105400"/>
            <a:ext cx="3178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Pathway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bg2">
                    <a:lumMod val="75000"/>
                  </a:schemeClr>
                </a:solidFill>
              </a:rPr>
              <a:t>abundance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&amp;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bg2">
                    <a:lumMod val="75000"/>
                  </a:schemeClr>
                </a:solidFill>
              </a:rPr>
              <a:t>coverage</a:t>
            </a:r>
            <a:endParaRPr lang="en-US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241134" y="4191000"/>
            <a:ext cx="1231521" cy="381000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 smtClean="0"/>
              <a:t>HUMAnN1</a:t>
            </a:r>
            <a:endParaRPr lang="en-US" dirty="0"/>
          </a:p>
        </p:txBody>
      </p:sp>
      <p:sp>
        <p:nvSpPr>
          <p:cNvPr id="24" name="Rounded Rectangle 23"/>
          <p:cNvSpPr/>
          <p:nvPr/>
        </p:nvSpPr>
        <p:spPr>
          <a:xfrm>
            <a:off x="3492879" y="4174222"/>
            <a:ext cx="1460121" cy="381000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 err="1" smtClean="0"/>
              <a:t>PathoLogic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14400" y="4114800"/>
            <a:ext cx="1676400" cy="50482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5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 animBg="1"/>
      <p:bldP spid="37" grpId="0"/>
      <p:bldP spid="3" grpId="0" animBg="1"/>
      <p:bldP spid="24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066800" y="1524000"/>
            <a:ext cx="7010400" cy="4343400"/>
          </a:xfrm>
        </p:spPr>
        <p:txBody>
          <a:bodyPr/>
          <a:lstStyle/>
          <a:p>
            <a:r>
              <a:rPr lang="en-US" sz="6000" dirty="0" smtClean="0"/>
              <a:t>core metabolic pathways of the</a:t>
            </a:r>
          </a:p>
          <a:p>
            <a:r>
              <a:rPr lang="en-US" sz="6000" dirty="0" smtClean="0"/>
              <a:t>human microbiome</a:t>
            </a:r>
          </a:p>
        </p:txBody>
      </p:sp>
    </p:spTree>
    <p:extLst>
      <p:ext uri="{BB962C8B-B14F-4D97-AF65-F5344CB8AC3E}">
        <p14:creationId xmlns:p14="http://schemas.microsoft.com/office/powerpoint/2010/main" val="25884221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Core metabolic pathways of the human microbiome (HMP1-II)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59822DE-9477-4EC8-B1F6-EEC5DF4E3127}" type="slidenum">
              <a:rPr lang="en-US" smtClean="0"/>
              <a:t>13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28019" y="5410200"/>
            <a:ext cx="84879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u="sng" dirty="0" smtClean="0">
                <a:solidFill>
                  <a:schemeClr val="bg1"/>
                </a:solidFill>
              </a:rPr>
              <a:t>Core</a:t>
            </a:r>
            <a:r>
              <a:rPr lang="en-US" sz="2000" dirty="0" smtClean="0">
                <a:solidFill>
                  <a:schemeClr val="bg1"/>
                </a:solidFill>
              </a:rPr>
              <a:t> to a body site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= found in 75% of subjects + strong taxonomic attribution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Type 1: </a:t>
            </a:r>
            <a:r>
              <a:rPr lang="en-US" sz="2000" u="sng" dirty="0" smtClean="0">
                <a:solidFill>
                  <a:schemeClr val="bg1"/>
                </a:solidFill>
              </a:rPr>
              <a:t>Housekeeping functions</a:t>
            </a:r>
            <a:r>
              <a:rPr lang="en-US" sz="2000" dirty="0" smtClean="0">
                <a:solidFill>
                  <a:schemeClr val="bg1"/>
                </a:solidFill>
              </a:rPr>
              <a:t> manifest as core pathways in all body sites</a:t>
            </a:r>
            <a:endParaRPr lang="en-US" sz="2000" i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Type 2: Core pathways enriched in the </a:t>
            </a:r>
            <a:r>
              <a:rPr lang="en-US" sz="2000" u="sng" dirty="0" smtClean="0">
                <a:solidFill>
                  <a:schemeClr val="bg1"/>
                </a:solidFill>
              </a:rPr>
              <a:t>human microbiome</a:t>
            </a:r>
            <a:r>
              <a:rPr lang="en-US" sz="2000" dirty="0" smtClean="0">
                <a:solidFill>
                  <a:schemeClr val="bg1"/>
                </a:solidFill>
              </a:rPr>
              <a:t> (rare elsewhere)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Type 3: Core pathways enriched in specific </a:t>
            </a:r>
            <a:r>
              <a:rPr lang="en-US" sz="2000" u="sng" dirty="0" smtClean="0">
                <a:solidFill>
                  <a:schemeClr val="bg1"/>
                </a:solidFill>
              </a:rPr>
              <a:t>body sites/areas</a:t>
            </a:r>
          </a:p>
        </p:txBody>
      </p:sp>
      <p:pic>
        <p:nvPicPr>
          <p:cNvPr id="14" name="Picture 2" descr="C:\Users\franzosa\Dropbox\[Work]\humann2_webinar\fig3_functions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5" t="62020" b="26227"/>
          <a:stretch/>
        </p:blipFill>
        <p:spPr bwMode="auto">
          <a:xfrm>
            <a:off x="517491" y="3592946"/>
            <a:ext cx="8474109" cy="127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franzosa\Dropbox\[Work]\humann2_webinar\fig3_functions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" t="95780"/>
          <a:stretch/>
        </p:blipFill>
        <p:spPr bwMode="auto">
          <a:xfrm>
            <a:off x="365091" y="4953000"/>
            <a:ext cx="8626509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franzosa\Dropbox\[Work]\humann2_webinar\fig3_functions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5" t="74354" b="15183"/>
          <a:stretch/>
        </p:blipFill>
        <p:spPr bwMode="auto">
          <a:xfrm>
            <a:off x="517491" y="2447846"/>
            <a:ext cx="8474109" cy="113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franzosa\Dropbox\[Work]\humann2_webinar\fig3_functions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5" t="85066" b="3983"/>
          <a:stretch/>
        </p:blipFill>
        <p:spPr bwMode="auto">
          <a:xfrm>
            <a:off x="517491" y="1099547"/>
            <a:ext cx="8474109" cy="118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franzosa\Dropbox\[Work]\humann2_webinar\fig3_functions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" t="71616" r="94452" b="11922"/>
          <a:stretch/>
        </p:blipFill>
        <p:spPr bwMode="auto">
          <a:xfrm>
            <a:off x="198838" y="3505200"/>
            <a:ext cx="279609" cy="178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669155" y="6474023"/>
            <a:ext cx="2398645" cy="307777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92D050"/>
                </a:solidFill>
                <a:latin typeface="Consolas" panose="020B0609020204030204" pitchFamily="49" charset="0"/>
                <a:ea typeface="ＭＳ Ｐゴシック" pitchFamily="1" charset="-128"/>
                <a:cs typeface="Consolas" panose="020B0609020204030204" pitchFamily="49" charset="0"/>
              </a:defRPr>
            </a:lvl1pPr>
          </a:lstStyle>
          <a:p>
            <a:pPr algn="r"/>
            <a:r>
              <a:rPr lang="en-US" dirty="0" smtClean="0"/>
              <a:t>hmpdacc.org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17491" y="978930"/>
            <a:ext cx="8582928" cy="1427686"/>
            <a:chOff x="517491" y="978930"/>
            <a:chExt cx="8582928" cy="1427686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772"/>
            <a:stretch/>
          </p:blipFill>
          <p:spPr bwMode="auto">
            <a:xfrm>
              <a:off x="517491" y="978930"/>
              <a:ext cx="7493995" cy="1427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831" r="1303"/>
            <a:stretch/>
          </p:blipFill>
          <p:spPr bwMode="auto">
            <a:xfrm>
              <a:off x="7984222" y="1074380"/>
              <a:ext cx="1116197" cy="1307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1091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066800" y="1524000"/>
            <a:ext cx="7010400" cy="4343400"/>
          </a:xfrm>
        </p:spPr>
        <p:txBody>
          <a:bodyPr/>
          <a:lstStyle/>
          <a:p>
            <a:r>
              <a:rPr lang="en-US" dirty="0" err="1" smtClean="0"/>
              <a:t>contributional</a:t>
            </a:r>
            <a:endParaRPr lang="en-US" dirty="0" smtClean="0"/>
          </a:p>
          <a:p>
            <a:r>
              <a:rPr lang="en-US" dirty="0" smtClean="0"/>
              <a:t>diversity</a:t>
            </a:r>
          </a:p>
        </p:txBody>
      </p:sp>
    </p:spTree>
    <p:extLst>
      <p:ext uri="{BB962C8B-B14F-4D97-AF65-F5344CB8AC3E}">
        <p14:creationId xmlns:p14="http://schemas.microsoft.com/office/powerpoint/2010/main" val="16122504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C:\Users\franzosa\Dropbox\[Work]\humann2_webinar\fig3_HMPDiversity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1713" b="34144"/>
          <a:stretch/>
        </p:blipFill>
        <p:spPr bwMode="auto">
          <a:xfrm>
            <a:off x="762000" y="4112558"/>
            <a:ext cx="4114800" cy="244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franzosa\Dropbox\[Work]\humann2_webinar\fig3_HMPDiversity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5856" b="1"/>
          <a:stretch/>
        </p:blipFill>
        <p:spPr bwMode="auto">
          <a:xfrm>
            <a:off x="762000" y="1535910"/>
            <a:ext cx="4114800" cy="244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dirty="0" smtClean="0"/>
              <a:t>Quantifying the diversity of species contributing a function within and across subjects</a:t>
            </a:r>
            <a:endParaRPr lang="en-US" sz="3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59822DE-9477-4EC8-B1F6-EEC5DF4E3127}" type="slidenum">
              <a:rPr lang="en-US" smtClean="0"/>
              <a:t>15</a:t>
            </a:fld>
            <a:endParaRPr lang="en-US"/>
          </a:p>
        </p:txBody>
      </p:sp>
      <p:pic>
        <p:nvPicPr>
          <p:cNvPr id="2051" name="Picture 3" descr="C:\Users\franzosa\Dropbox\[Work]\humann2_webinar\fig3_HMPDiversity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13" r="50000" b="34144"/>
          <a:stretch/>
        </p:blipFill>
        <p:spPr bwMode="auto">
          <a:xfrm>
            <a:off x="4953000" y="4112559"/>
            <a:ext cx="4114799" cy="244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franzosa\Dropbox\[Work]\humann2_webinar\fig3_HMPDiversity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56" r="50000" b="1"/>
          <a:stretch/>
        </p:blipFill>
        <p:spPr bwMode="auto">
          <a:xfrm>
            <a:off x="4953000" y="1535910"/>
            <a:ext cx="4114799" cy="244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1143000" y="1219200"/>
            <a:ext cx="7696200" cy="0"/>
          </a:xfrm>
          <a:prstGeom prst="line">
            <a:avLst/>
          </a:prstGeom>
          <a:ln w="57150">
            <a:solidFill>
              <a:schemeClr val="bg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57200" y="1399903"/>
            <a:ext cx="0" cy="5153297"/>
          </a:xfrm>
          <a:prstGeom prst="line">
            <a:avLst/>
          </a:prstGeom>
          <a:ln w="57150">
            <a:solidFill>
              <a:schemeClr val="bg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368493" y="966654"/>
            <a:ext cx="3413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effectLst>
                  <a:glow rad="152400">
                    <a:schemeClr val="tx1"/>
                  </a:glow>
                </a:effectLst>
              </a:rPr>
              <a:t>b</a:t>
            </a:r>
            <a:r>
              <a:rPr lang="en-US" sz="2400" dirty="0" smtClean="0">
                <a:solidFill>
                  <a:srgbClr val="00B0F0"/>
                </a:solidFill>
                <a:effectLst>
                  <a:glow rad="152400">
                    <a:schemeClr val="tx1"/>
                  </a:glow>
                </a:effectLst>
              </a:rPr>
              <a:t>etween-subject diversity</a:t>
            </a:r>
            <a:endParaRPr lang="en-US" sz="2400" dirty="0">
              <a:solidFill>
                <a:srgbClr val="00B0F0"/>
              </a:solidFill>
              <a:effectLst>
                <a:glow rad="152400">
                  <a:schemeClr val="tx1"/>
                </a:glo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-1091333" y="3657608"/>
            <a:ext cx="3097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2D050"/>
                </a:solidFill>
                <a:effectLst>
                  <a:glow rad="152400">
                    <a:schemeClr val="tx1"/>
                  </a:glow>
                </a:effectLst>
              </a:rPr>
              <a:t>within-subject diversity</a:t>
            </a:r>
            <a:endParaRPr lang="en-US" sz="2400" dirty="0">
              <a:solidFill>
                <a:srgbClr val="92D050"/>
              </a:solidFill>
              <a:effectLst>
                <a:glow rad="152400">
                  <a:schemeClr val="tx1"/>
                </a:glo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47800" y="990600"/>
            <a:ext cx="635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glow rad="152400">
                    <a:schemeClr val="tx1"/>
                  </a:glow>
                </a:effectLst>
              </a:rPr>
              <a:t>low</a:t>
            </a:r>
            <a:endParaRPr lang="en-US" sz="2400" dirty="0">
              <a:solidFill>
                <a:schemeClr val="bg1"/>
              </a:solidFill>
              <a:effectLst>
                <a:glow rad="152400">
                  <a:schemeClr val="tx1"/>
                </a:glo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46505" y="990600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glow rad="152400">
                    <a:schemeClr val="tx1"/>
                  </a:glow>
                </a:effectLst>
              </a:rPr>
              <a:t>high</a:t>
            </a:r>
            <a:endParaRPr lang="en-US" sz="2400" dirty="0">
              <a:solidFill>
                <a:schemeClr val="bg1"/>
              </a:solidFill>
              <a:effectLst>
                <a:glow rad="152400">
                  <a:schemeClr val="tx1"/>
                </a:glo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9817" y="1828800"/>
            <a:ext cx="635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glow rad="152400">
                    <a:schemeClr val="tx1"/>
                  </a:glow>
                </a:effectLst>
              </a:rPr>
              <a:t>low</a:t>
            </a:r>
            <a:endParaRPr lang="en-US" sz="2400" dirty="0">
              <a:solidFill>
                <a:schemeClr val="bg1"/>
              </a:solidFill>
              <a:effectLst>
                <a:glow rad="152400">
                  <a:schemeClr val="tx1"/>
                </a:glo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6273" y="5638800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glow rad="152400">
                    <a:schemeClr val="tx1"/>
                  </a:glow>
                </a:effectLst>
              </a:rPr>
              <a:t>high</a:t>
            </a:r>
            <a:endParaRPr lang="en-US" sz="2400" dirty="0">
              <a:solidFill>
                <a:schemeClr val="bg1"/>
              </a:solidFill>
              <a:effectLst>
                <a:glow rad="152400">
                  <a:schemeClr val="tx1"/>
                </a:glo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423209" y="2594402"/>
            <a:ext cx="14723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simple,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conserved</a:t>
            </a:r>
            <a:endParaRPr lang="en-US" sz="2400" dirty="0">
              <a:solidFill>
                <a:schemeClr val="bg1"/>
              </a:solidFill>
              <a:effectLst>
                <a:glow rad="101600">
                  <a:schemeClr val="tx1"/>
                </a:glo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831551" y="2594402"/>
            <a:ext cx="11788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simple,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variable</a:t>
            </a:r>
            <a:endParaRPr lang="en-US" sz="2400" dirty="0">
              <a:solidFill>
                <a:schemeClr val="bg1"/>
              </a:solidFill>
              <a:effectLst>
                <a:glow rad="101600">
                  <a:schemeClr val="tx1"/>
                </a:glo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765604" y="5105400"/>
            <a:ext cx="13107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complex,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variable</a:t>
            </a:r>
            <a:endParaRPr lang="en-US" sz="2400" dirty="0">
              <a:solidFill>
                <a:schemeClr val="bg1"/>
              </a:solidFill>
              <a:effectLst>
                <a:glow rad="101600">
                  <a:schemeClr val="tx1"/>
                </a:glo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423209" y="5112603"/>
            <a:ext cx="14723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complex,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</a:rPr>
              <a:t>conserved</a:t>
            </a:r>
            <a:endParaRPr lang="en-US" sz="2400" dirty="0">
              <a:solidFill>
                <a:schemeClr val="bg1"/>
              </a:solidFill>
              <a:effectLst>
                <a:glow rad="101600">
                  <a:schemeClr val="tx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322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/>
      <p:bldP spid="23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514600" y="5279521"/>
            <a:ext cx="609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000" kern="0" dirty="0" smtClean="0">
                <a:solidFill>
                  <a:srgbClr val="FFFFFF"/>
                </a:solidFill>
                <a:ea typeface="ＭＳ Ｐゴシック" pitchFamily="1" charset="-128"/>
              </a:rPr>
              <a:t>Sucrose degradation follows a complex attribution pattern across </a:t>
            </a:r>
            <a:r>
              <a:rPr lang="en-US" sz="2000" kern="0" dirty="0" smtClean="0">
                <a:solidFill>
                  <a:srgbClr val="FFFFFF"/>
                </a:solidFill>
                <a:latin typeface="Consolas" panose="020B0609020204030204" pitchFamily="49" charset="0"/>
                <a:ea typeface="ＭＳ Ｐゴシック" pitchFamily="1" charset="-128"/>
              </a:rPr>
              <a:t>~</a:t>
            </a:r>
            <a:r>
              <a:rPr lang="en-US" sz="2000" kern="0" dirty="0" smtClean="0">
                <a:solidFill>
                  <a:srgbClr val="FFFFFF"/>
                </a:solidFill>
                <a:ea typeface="ＭＳ Ｐゴシック" pitchFamily="1" charset="-128"/>
              </a:rPr>
              <a:t>200 human gut metagenomes…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743200" y="5334000"/>
            <a:ext cx="6019800" cy="622088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Users\franzosa\Dropbox\Active Shared\HUMAnN2\slides\2016-07-10 ISMB HUMAnN2\sucrose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5" t="52212" r="25122"/>
          <a:stretch/>
        </p:blipFill>
        <p:spPr bwMode="auto">
          <a:xfrm>
            <a:off x="533400" y="3282307"/>
            <a:ext cx="6429582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HUMAnN2 reveals unusual “relative expression” in paired </a:t>
            </a:r>
            <a:r>
              <a:rPr lang="en-US" dirty="0" err="1" smtClean="0"/>
              <a:t>metatranscriptomes</a:t>
            </a:r>
            <a:r>
              <a:rPr lang="en-US" dirty="0" smtClean="0"/>
              <a:t> </a:t>
            </a:r>
            <a:r>
              <a:rPr lang="en-US" dirty="0"/>
              <a:t>&amp; metagenomes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59822DE-9477-4EC8-B1F6-EEC5DF4E3127}" type="slidenum">
              <a:rPr lang="en-US" smtClean="0"/>
              <a:t>16</a:t>
            </a:fld>
            <a:endParaRPr lang="en-US" dirty="0"/>
          </a:p>
        </p:txBody>
      </p:sp>
      <p:pic>
        <p:nvPicPr>
          <p:cNvPr id="5" name="Picture 2" descr="F:\Active Shared\HUMAnN2\slides\2016-07-10 ISMB HUMAnN2\thank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80" t="19479" r="16078" b="61042"/>
          <a:stretch/>
        </p:blipFill>
        <p:spPr bwMode="auto">
          <a:xfrm>
            <a:off x="76200" y="5633355"/>
            <a:ext cx="656492" cy="108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Active Shared\HUMAnN2\slides\2016-07-10 ISMB HUMAnN2\thank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80" r="16078" b="80521"/>
          <a:stretch/>
        </p:blipFill>
        <p:spPr bwMode="auto">
          <a:xfrm>
            <a:off x="701432" y="5666574"/>
            <a:ext cx="656492" cy="108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319281" y="5950803"/>
            <a:ext cx="20491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In collaboration with </a:t>
            </a:r>
          </a:p>
          <a:p>
            <a:r>
              <a:rPr lang="en-US" sz="1600" dirty="0" smtClean="0"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the STARR Consortium</a:t>
            </a:r>
          </a:p>
          <a:p>
            <a:r>
              <a:rPr lang="en-US" sz="1600" dirty="0" smtClean="0"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&amp; HPFS cohort</a:t>
            </a:r>
            <a:endParaRPr lang="en-US" sz="1600" dirty="0">
              <a:solidFill>
                <a:srgbClr val="FF00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41282" y="4090651"/>
            <a:ext cx="1601909" cy="366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437623" y="1961624"/>
            <a:ext cx="1594590" cy="41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124200" y="5921514"/>
            <a:ext cx="5486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000" kern="0" dirty="0" smtClean="0">
                <a:solidFill>
                  <a:srgbClr val="FFFFFF"/>
                </a:solidFill>
                <a:ea typeface="ＭＳ Ｐゴシック" pitchFamily="1" charset="-128"/>
              </a:rPr>
              <a:t>…but its </a:t>
            </a:r>
            <a:r>
              <a:rPr lang="en-US" sz="2000" u="sng" kern="0" dirty="0" smtClean="0">
                <a:solidFill>
                  <a:srgbClr val="FFFFFF"/>
                </a:solidFill>
                <a:ea typeface="ＭＳ Ｐゴシック" pitchFamily="1" charset="-128"/>
              </a:rPr>
              <a:t>expression</a:t>
            </a:r>
            <a:r>
              <a:rPr lang="en-US" sz="2000" kern="0" dirty="0" smtClean="0">
                <a:solidFill>
                  <a:srgbClr val="FFFFFF"/>
                </a:solidFill>
                <a:ea typeface="ＭＳ Ｐゴシック" pitchFamily="1" charset="-128"/>
              </a:rPr>
              <a:t> can be dominated by a single species in paired gut </a:t>
            </a:r>
            <a:r>
              <a:rPr lang="en-US" sz="2000" u="sng" kern="0" dirty="0" err="1" smtClean="0">
                <a:solidFill>
                  <a:srgbClr val="FFFFFF"/>
                </a:solidFill>
                <a:ea typeface="ＭＳ Ｐゴシック" pitchFamily="1" charset="-128"/>
              </a:rPr>
              <a:t>metatranscriptomes</a:t>
            </a:r>
            <a:r>
              <a:rPr lang="en-US" sz="2000" kern="0" dirty="0" smtClean="0">
                <a:solidFill>
                  <a:srgbClr val="FFFFFF"/>
                </a:solidFill>
                <a:ea typeface="ＭＳ Ｐゴシック" pitchFamily="1" charset="-128"/>
              </a:rPr>
              <a:t>!</a:t>
            </a:r>
          </a:p>
        </p:txBody>
      </p:sp>
      <p:pic>
        <p:nvPicPr>
          <p:cNvPr id="17" name="Picture 2" descr="C:\Users\franzosa\Dropbox\Active Shared\HUMAnN2\slides\2016-07-10 ISMB HUMAnN2\sucrose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5" t="4423" r="25122" b="51866"/>
          <a:stretch/>
        </p:blipFill>
        <p:spPr bwMode="auto">
          <a:xfrm>
            <a:off x="533400" y="1143000"/>
            <a:ext cx="6429582" cy="191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franzosa\Dropbox\Active Shared\HUMAnN2\slides\2016-07-10 ISMB HUMAnN2\sucrose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78" t="4423" r="2715"/>
          <a:stretch/>
        </p:blipFill>
        <p:spPr bwMode="auto">
          <a:xfrm>
            <a:off x="6962982" y="1186807"/>
            <a:ext cx="2026467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6946939" y="3352800"/>
            <a:ext cx="2042509" cy="3048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36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 animBg="1"/>
      <p:bldP spid="16" grpId="0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066800" y="1524000"/>
            <a:ext cx="7010400" cy="4343400"/>
          </a:xfrm>
        </p:spPr>
        <p:txBody>
          <a:bodyPr/>
          <a:lstStyle/>
          <a:p>
            <a:r>
              <a:rPr lang="en-US" dirty="0" smtClean="0"/>
              <a:t>strain variation</a:t>
            </a:r>
          </a:p>
        </p:txBody>
      </p:sp>
    </p:spTree>
    <p:extLst>
      <p:ext uri="{BB962C8B-B14F-4D97-AF65-F5344CB8AC3E}">
        <p14:creationId xmlns:p14="http://schemas.microsoft.com/office/powerpoint/2010/main" val="9977318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HUMAnN2 gene family profiles identify</a:t>
            </a:r>
            <a:br>
              <a:rPr lang="en-US" dirty="0"/>
            </a:br>
            <a:r>
              <a:rPr lang="en-US" u="sng" dirty="0"/>
              <a:t>niche-adapted subspecies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59822DE-9477-4EC8-B1F6-EEC5DF4E3127}" type="slidenum">
              <a:rPr lang="en-US" smtClean="0"/>
              <a:t>18</a:t>
            </a:fld>
            <a:endParaRPr lang="en-US" dirty="0"/>
          </a:p>
        </p:txBody>
      </p:sp>
      <p:pic>
        <p:nvPicPr>
          <p:cNvPr id="6147" name="Picture 3" descr="C:\Users\franzosa\Dropbox\Active Work\2016-07-10 ISMB HUMAnN2\examples\showa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5569264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48400" y="1803737"/>
            <a:ext cx="243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This example confirmed by SNP-level strain analysis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8400" y="2948722"/>
            <a:ext cx="243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Advantages of gene-level strain analysis: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48400" y="3785930"/>
            <a:ext cx="243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Works with lower fold coverage (1x)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48400" y="4623137"/>
            <a:ext cx="243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Can immediately interpret functions of present/absent genes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200" y="6248400"/>
            <a:ext cx="5486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ＭＳ Ｐゴシック" pitchFamily="1" charset="-128"/>
                <a:cs typeface="Consolas" panose="020B0609020204030204" pitchFamily="49" charset="0"/>
              </a:rPr>
              <a:t>HUMAnN2 gene profiles can act as input for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+mj-lt"/>
                <a:ea typeface="ＭＳ Ｐゴシック" pitchFamily="1" charset="-128"/>
                <a:cs typeface="Consolas" panose="020B0609020204030204" pitchFamily="49" charset="0"/>
              </a:rPr>
              <a:t>PanPhlAn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ＭＳ Ｐゴシック" pitchFamily="1" charset="-128"/>
                <a:cs typeface="Consolas" panose="020B0609020204030204" pitchFamily="49" charset="0"/>
              </a:rPr>
              <a:t> strain tracking: </a:t>
            </a:r>
            <a:r>
              <a:rPr lang="en-US" sz="1400" dirty="0" smtClean="0">
                <a:solidFill>
                  <a:srgbClr val="92D050"/>
                </a:solidFill>
                <a:latin typeface="Consolas" panose="020B0609020204030204" pitchFamily="49" charset="0"/>
                <a:ea typeface="ＭＳ Ｐゴシック" pitchFamily="1" charset="-128"/>
                <a:cs typeface="Consolas" panose="020B0609020204030204" pitchFamily="49" charset="0"/>
              </a:rPr>
              <a:t>http</a:t>
            </a:r>
            <a:r>
              <a:rPr lang="en-US" sz="1400" dirty="0">
                <a:solidFill>
                  <a:srgbClr val="92D050"/>
                </a:solidFill>
                <a:latin typeface="Consolas" panose="020B0609020204030204" pitchFamily="49" charset="0"/>
                <a:ea typeface="ＭＳ Ｐゴシック" pitchFamily="1" charset="-128"/>
                <a:cs typeface="Consolas" panose="020B0609020204030204" pitchFamily="49" charset="0"/>
              </a:rPr>
              <a:t>://</a:t>
            </a:r>
            <a:r>
              <a:rPr lang="en-US" sz="1400" dirty="0" smtClean="0">
                <a:solidFill>
                  <a:srgbClr val="92D050"/>
                </a:solidFill>
                <a:latin typeface="Consolas" panose="020B0609020204030204" pitchFamily="49" charset="0"/>
                <a:ea typeface="ＭＳ Ｐゴシック" pitchFamily="1" charset="-128"/>
                <a:cs typeface="Consolas" panose="020B0609020204030204" pitchFamily="49" charset="0"/>
              </a:rPr>
              <a:t>segatalab.cibio.unitn.it/tools/panphlan</a:t>
            </a:r>
            <a:endParaRPr lang="en-US" sz="1400" dirty="0">
              <a:solidFill>
                <a:srgbClr val="92D050"/>
              </a:solidFill>
              <a:latin typeface="Consolas" panose="020B0609020204030204" pitchFamily="49" charset="0"/>
              <a:ea typeface="ＭＳ Ｐゴシック" pitchFamily="1" charset="-128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35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066800" y="1524000"/>
            <a:ext cx="7010400" cy="4343400"/>
          </a:xfrm>
        </p:spPr>
        <p:txBody>
          <a:bodyPr/>
          <a:lstStyle/>
          <a:p>
            <a:r>
              <a:rPr lang="en-US" dirty="0" smtClean="0"/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6516919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066800" y="1524000"/>
            <a:ext cx="7010400" cy="4343400"/>
          </a:xfrm>
        </p:spPr>
        <p:txBody>
          <a:bodyPr/>
          <a:lstStyle/>
          <a:p>
            <a:r>
              <a:rPr lang="en-US" dirty="0" smtClean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3113744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z="4800" kern="0" dirty="0" smtClean="0">
                <a:solidFill>
                  <a:schemeClr val="accent2">
                    <a:lumMod val="40000"/>
                    <a:lumOff val="60000"/>
                  </a:schemeClr>
                </a:solidFill>
                <a:ea typeface="ＭＳ Ｐゴシック"/>
                <a:cs typeface="Consolas" pitchFamily="49" charset="0"/>
              </a:rPr>
              <a:t>Take-home messages</a:t>
            </a:r>
            <a:endParaRPr lang="en-US" sz="4000" u="sng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59822DE-9477-4EC8-B1F6-EEC5DF4E3127}" type="slidenum">
              <a:rPr lang="en-US" smtClean="0"/>
              <a:t>20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33400" y="1295400"/>
            <a:ext cx="8305800" cy="1336123"/>
            <a:chOff x="533400" y="1447800"/>
            <a:chExt cx="8305800" cy="1336123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37"/>
            <a:stretch/>
          </p:blipFill>
          <p:spPr bwMode="auto">
            <a:xfrm>
              <a:off x="533400" y="1447800"/>
              <a:ext cx="3048000" cy="13361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4343400" y="1515697"/>
              <a:ext cx="44958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HUMAnN2 implements a </a:t>
              </a:r>
            </a:p>
            <a:p>
              <a:r>
                <a:rPr lang="en-US" sz="2400" u="sng" dirty="0" smtClean="0">
                  <a:solidFill>
                    <a:schemeClr val="bg1"/>
                  </a:solidFill>
                </a:rPr>
                <a:t>tiered approach</a:t>
              </a:r>
              <a:r>
                <a:rPr lang="en-US" sz="2400" dirty="0" smtClean="0">
                  <a:solidFill>
                    <a:schemeClr val="bg1"/>
                  </a:solidFill>
                </a:rPr>
                <a:t> to </a:t>
              </a:r>
              <a:r>
                <a:rPr lang="en-US" sz="2400" dirty="0" err="1" smtClean="0">
                  <a:solidFill>
                    <a:schemeClr val="bg1"/>
                  </a:solidFill>
                </a:rPr>
                <a:t>faciliate</a:t>
              </a:r>
              <a:endParaRPr lang="en-US" sz="2400" dirty="0" smtClean="0">
                <a:solidFill>
                  <a:schemeClr val="bg1"/>
                </a:solidFill>
              </a:endParaRPr>
            </a:p>
            <a:p>
              <a:r>
                <a:rPr lang="en-US" sz="2400" dirty="0" err="1" smtClean="0">
                  <a:solidFill>
                    <a:schemeClr val="bg1"/>
                  </a:solidFill>
                </a:rPr>
                <a:t>meta’omic</a:t>
              </a:r>
              <a:r>
                <a:rPr lang="en-US" sz="2400" dirty="0" smtClean="0">
                  <a:solidFill>
                    <a:schemeClr val="bg1"/>
                  </a:solidFill>
                </a:rPr>
                <a:t> functional profiling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2556" y="2990671"/>
            <a:ext cx="8096644" cy="1200329"/>
            <a:chOff x="742556" y="3200400"/>
            <a:chExt cx="8096644" cy="1200329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28" t="20356"/>
            <a:stretch/>
          </p:blipFill>
          <p:spPr bwMode="auto">
            <a:xfrm>
              <a:off x="742556" y="3200400"/>
              <a:ext cx="2686444" cy="76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4343400" y="3200400"/>
              <a:ext cx="44958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This approach is </a:t>
              </a:r>
              <a:r>
                <a:rPr lang="en-US" sz="2400" u="sng" dirty="0" smtClean="0">
                  <a:solidFill>
                    <a:schemeClr val="bg1"/>
                  </a:solidFill>
                </a:rPr>
                <a:t>more accurate</a:t>
              </a:r>
              <a:r>
                <a:rPr lang="en-US" sz="2400" dirty="0" smtClean="0">
                  <a:solidFill>
                    <a:schemeClr val="bg1"/>
                  </a:solidFill>
                </a:rPr>
                <a:t> </a:t>
              </a:r>
            </a:p>
            <a:p>
              <a:r>
                <a:rPr lang="en-US" sz="2400" dirty="0" smtClean="0">
                  <a:solidFill>
                    <a:schemeClr val="bg1"/>
                  </a:solidFill>
                </a:rPr>
                <a:t>&amp; </a:t>
              </a:r>
              <a:r>
                <a:rPr lang="en-US" sz="2400" u="sng" dirty="0" smtClean="0">
                  <a:solidFill>
                    <a:schemeClr val="bg1"/>
                  </a:solidFill>
                </a:rPr>
                <a:t>much faster</a:t>
              </a:r>
              <a:r>
                <a:rPr lang="en-US" sz="2400" dirty="0" smtClean="0">
                  <a:solidFill>
                    <a:schemeClr val="bg1"/>
                  </a:solidFill>
                </a:rPr>
                <a:t> than traditional comprehensive </a:t>
              </a:r>
              <a:r>
                <a:rPr lang="en-US" sz="2400" dirty="0" err="1" smtClean="0">
                  <a:solidFill>
                    <a:schemeClr val="bg1"/>
                  </a:solidFill>
                </a:rPr>
                <a:t>meta’omic</a:t>
              </a:r>
              <a:r>
                <a:rPr lang="en-US" sz="2400" dirty="0" smtClean="0">
                  <a:solidFill>
                    <a:schemeClr val="bg1"/>
                  </a:solidFill>
                </a:rPr>
                <a:t> search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33400" y="4419600"/>
            <a:ext cx="8458200" cy="1752600"/>
            <a:chOff x="533400" y="4572000"/>
            <a:chExt cx="8458200" cy="1752600"/>
          </a:xfrm>
        </p:grpSpPr>
        <p:pic>
          <p:nvPicPr>
            <p:cNvPr id="26" name="Picture 3" descr="C:\Users\franzosa\Dropbox\Active Work\2016-07-10 ISMB HUMAnN2\examples\STArea.Gut.RHAMCAT-PWY.slice2.pcl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4572000"/>
              <a:ext cx="3556273" cy="1752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4343400" y="4848136"/>
              <a:ext cx="46482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u="sng" dirty="0" smtClean="0">
                  <a:solidFill>
                    <a:schemeClr val="bg1"/>
                  </a:solidFill>
                </a:rPr>
                <a:t>Results stratify by species</a:t>
              </a:r>
              <a:r>
                <a:rPr lang="en-US" sz="2400" dirty="0" smtClean="0">
                  <a:solidFill>
                    <a:schemeClr val="bg1"/>
                  </a:solidFill>
                </a:rPr>
                <a:t> for free:</a:t>
              </a:r>
              <a:endParaRPr lang="en-US" sz="2400" u="sng" dirty="0" smtClean="0">
                <a:solidFill>
                  <a:schemeClr val="bg1"/>
                </a:solidFill>
              </a:endParaRPr>
            </a:p>
            <a:p>
              <a:r>
                <a:rPr lang="en-US" sz="2400" dirty="0" smtClean="0">
                  <a:solidFill>
                    <a:schemeClr val="bg1"/>
                  </a:solidFill>
                </a:rPr>
                <a:t>Answering “</a:t>
              </a:r>
              <a:r>
                <a:rPr lang="en-US" sz="2400" i="1" dirty="0" smtClean="0">
                  <a:solidFill>
                    <a:schemeClr val="bg1"/>
                  </a:solidFill>
                </a:rPr>
                <a:t>who’s there</a:t>
              </a:r>
              <a:r>
                <a:rPr lang="en-US" sz="2400" dirty="0" smtClean="0">
                  <a:solidFill>
                    <a:schemeClr val="bg1"/>
                  </a:solidFill>
                </a:rPr>
                <a:t>?” and </a:t>
              </a:r>
            </a:p>
            <a:p>
              <a:r>
                <a:rPr lang="en-US" sz="2400" dirty="0" smtClean="0">
                  <a:solidFill>
                    <a:schemeClr val="bg1"/>
                  </a:solidFill>
                </a:rPr>
                <a:t>“</a:t>
              </a:r>
              <a:r>
                <a:rPr lang="en-US" sz="2400" i="1" dirty="0" smtClean="0">
                  <a:solidFill>
                    <a:schemeClr val="bg1"/>
                  </a:solidFill>
                </a:rPr>
                <a:t>What are they doing</a:t>
              </a:r>
              <a:r>
                <a:rPr lang="en-US" sz="2400" dirty="0" smtClean="0">
                  <a:solidFill>
                    <a:schemeClr val="bg1"/>
                  </a:solidFill>
                </a:rPr>
                <a:t>?” in tandem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871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14"/>
          <a:stretch/>
        </p:blipFill>
        <p:spPr bwMode="auto">
          <a:xfrm>
            <a:off x="381000" y="1451840"/>
            <a:ext cx="8382000" cy="4164874"/>
          </a:xfrm>
          <a:prstGeom prst="roundRect">
            <a:avLst>
              <a:gd name="adj" fmla="val 191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315549" y="3021538"/>
            <a:ext cx="3657600" cy="1249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lvl="0" indent="-18288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latin typeface="+mj-lt"/>
                <a:cs typeface="Consolas" panose="020B0609020204030204" pitchFamily="49" charset="0"/>
              </a:rPr>
              <a:t>Available now!</a:t>
            </a:r>
          </a:p>
          <a:p>
            <a:pPr marL="182880" lvl="0" indent="-18288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  <a:cs typeface="Consolas" panose="020B0609020204030204" pitchFamily="49" charset="0"/>
              </a:rPr>
              <a:t>Install via source, pip, homebrew</a:t>
            </a:r>
          </a:p>
          <a:p>
            <a:pPr marL="182880" lvl="0" indent="-18288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  <a:cs typeface="Consolas" panose="020B0609020204030204" pitchFamily="49" charset="0"/>
              </a:rPr>
              <a:t>Detailed user manual</a:t>
            </a:r>
          </a:p>
          <a:p>
            <a:pPr marL="182880" lvl="0" indent="-18288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  <a:cs typeface="Consolas" panose="020B0609020204030204" pitchFamily="49" charset="0"/>
              </a:rPr>
              <a:t>Quick-start tutorial &amp; demo</a:t>
            </a:r>
          </a:p>
          <a:p>
            <a:pPr marL="182880" lvl="0" indent="-18288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  <a:cs typeface="Consolas" panose="020B0609020204030204" pitchFamily="49" charset="0"/>
              </a:rPr>
              <a:t>Active user group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>
              <a:lnSpc>
                <a:spcPts val="3200"/>
              </a:lnSpc>
            </a:pPr>
            <a:r>
              <a:rPr lang="en-US" sz="4000" kern="0" dirty="0" smtClean="0">
                <a:solidFill>
                  <a:schemeClr val="accent2">
                    <a:lumMod val="40000"/>
                    <a:lumOff val="60000"/>
                  </a:schemeClr>
                </a:solidFill>
                <a:ea typeface="ＭＳ Ｐゴシック"/>
                <a:cs typeface="Consolas" pitchFamily="49" charset="0"/>
              </a:rPr>
              <a:t>Getting HUMAnN2</a:t>
            </a:r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304800" y="5769114"/>
            <a:ext cx="63914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http://</a:t>
            </a:r>
            <a:r>
              <a:rPr lang="en-US" sz="2000" dirty="0" smtClean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huttenhower.sph.harvard.edu/biobakery</a:t>
            </a:r>
          </a:p>
          <a:p>
            <a:r>
              <a:rPr lang="en-US" sz="2000" i="1" dirty="0" smtClean="0">
                <a:solidFill>
                  <a:schemeClr val="bg1"/>
                </a:solidFill>
                <a:latin typeface="+mj-lt"/>
                <a:cs typeface="Consolas" panose="020B0609020204030204" pitchFamily="49" charset="0"/>
              </a:rPr>
              <a:t>First hit when you google “</a:t>
            </a:r>
            <a:r>
              <a:rPr lang="en-US" sz="2000" i="1" dirty="0" err="1" smtClean="0">
                <a:solidFill>
                  <a:schemeClr val="bg1"/>
                </a:solidFill>
                <a:latin typeface="+mj-lt"/>
                <a:cs typeface="Consolas" panose="020B0609020204030204" pitchFamily="49" charset="0"/>
              </a:rPr>
              <a:t>biobakery</a:t>
            </a:r>
            <a:r>
              <a:rPr lang="en-US" sz="2000" i="1" dirty="0" smtClean="0">
                <a:solidFill>
                  <a:schemeClr val="bg1"/>
                </a:solidFill>
                <a:latin typeface="+mj-lt"/>
                <a:cs typeface="Consolas" panose="020B0609020204030204" pitchFamily="49" charset="0"/>
              </a:rPr>
              <a:t>”</a:t>
            </a:r>
            <a:endParaRPr lang="en-US" sz="2000" i="1" dirty="0">
              <a:solidFill>
                <a:schemeClr val="bg1"/>
              </a:solidFill>
              <a:latin typeface="+mj-lt"/>
              <a:cs typeface="Consolas" panose="020B0609020204030204" pitchFamily="49" charset="0"/>
            </a:endParaRPr>
          </a:p>
        </p:txBody>
      </p:sp>
      <p:pic>
        <p:nvPicPr>
          <p:cNvPr id="2050" name="Picture 2" descr="F:\Active Shared\HUMAnN2\slides\2016-07-10 ISMB HUMAnN2\1118640304-bb0_welcom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829" y="361091"/>
            <a:ext cx="2963171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548880" y="2089461"/>
            <a:ext cx="1203720" cy="786230"/>
          </a:xfrm>
          <a:prstGeom prst="roundRect">
            <a:avLst>
              <a:gd name="adj" fmla="val 6554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9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franzosa\Dropbox\thank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87002"/>
            <a:ext cx="3953420" cy="531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>
              <a:lnSpc>
                <a:spcPts val="3200"/>
              </a:lnSpc>
            </a:pPr>
            <a:r>
              <a:rPr lang="en-US" sz="3600" kern="0" dirty="0" smtClean="0">
                <a:solidFill>
                  <a:schemeClr val="accent2">
                    <a:lumMod val="40000"/>
                    <a:lumOff val="60000"/>
                  </a:schemeClr>
                </a:solidFill>
                <a:ea typeface="ＭＳ Ｐゴシック"/>
                <a:cs typeface="Consolas" pitchFamily="49" charset="0"/>
              </a:rPr>
              <a:t>Acknowledgements</a:t>
            </a:r>
            <a:endParaRPr lang="en-US" sz="4800" dirty="0"/>
          </a:p>
        </p:txBody>
      </p:sp>
      <p:sp>
        <p:nvSpPr>
          <p:cNvPr id="181" name="Rectangle 180"/>
          <p:cNvSpPr/>
          <p:nvPr/>
        </p:nvSpPr>
        <p:spPr bwMode="auto">
          <a:xfrm>
            <a:off x="5480179" y="3276600"/>
            <a:ext cx="3124200" cy="2209800"/>
          </a:xfrm>
          <a:prstGeom prst="rect">
            <a:avLst/>
          </a:prstGeom>
          <a:solidFill>
            <a:schemeClr val="accent6">
              <a:alpha val="2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5921395" y="3276600"/>
            <a:ext cx="22417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 smtClean="0">
                <a:solidFill>
                  <a:srgbClr val="FFFFFF"/>
                </a:solidFill>
              </a:rPr>
              <a:t>Human Microbiome Project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5490567" y="3505200"/>
            <a:ext cx="132497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Owen White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Joe </a:t>
            </a:r>
            <a:r>
              <a:rPr lang="en-US" sz="1200" dirty="0" err="1">
                <a:solidFill>
                  <a:srgbClr val="FFFFFF"/>
                </a:solidFill>
              </a:rPr>
              <a:t>Petrosino</a:t>
            </a:r>
            <a:endParaRPr lang="en-US" sz="1200" dirty="0">
              <a:solidFill>
                <a:srgbClr val="FFFFFF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George Weinstock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Karen Nelson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200" dirty="0" smtClean="0">
                <a:solidFill>
                  <a:srgbClr val="FFFFFF"/>
                </a:solidFill>
              </a:rPr>
              <a:t>Lita </a:t>
            </a:r>
            <a:r>
              <a:rPr lang="es-ES" sz="1200" dirty="0" err="1" smtClean="0">
                <a:solidFill>
                  <a:srgbClr val="FFFFFF"/>
                </a:solidFill>
              </a:rPr>
              <a:t>Proctor</a:t>
            </a:r>
            <a:endParaRPr lang="es-ES" sz="1200" dirty="0" smtClean="0">
              <a:solidFill>
                <a:srgbClr val="FFFFFF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Erica </a:t>
            </a:r>
            <a:r>
              <a:rPr lang="en-US" sz="1200" dirty="0" err="1">
                <a:solidFill>
                  <a:srgbClr val="FFFFFF"/>
                </a:solidFill>
              </a:rPr>
              <a:t>Sodergren</a:t>
            </a:r>
            <a:endParaRPr lang="en-US" sz="1200" dirty="0">
              <a:solidFill>
                <a:srgbClr val="FFFFFF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Anthony Fodor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Marty </a:t>
            </a:r>
            <a:r>
              <a:rPr lang="en-US" sz="1200" dirty="0" err="1">
                <a:solidFill>
                  <a:srgbClr val="FFFFFF"/>
                </a:solidFill>
              </a:rPr>
              <a:t>Blaser</a:t>
            </a:r>
            <a:endParaRPr lang="en-US" sz="1200" dirty="0">
              <a:solidFill>
                <a:srgbClr val="FFFFFF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Jacques Ravel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Pat </a:t>
            </a:r>
            <a:r>
              <a:rPr lang="en-US" sz="1200" dirty="0" err="1">
                <a:solidFill>
                  <a:srgbClr val="FFFFFF"/>
                </a:solidFill>
              </a:rPr>
              <a:t>Schloss</a:t>
            </a:r>
            <a:endParaRPr lang="en-US" sz="1200" dirty="0">
              <a:solidFill>
                <a:srgbClr val="FFFFFF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dirty="0" smtClean="0">
              <a:solidFill>
                <a:srgbClr val="FFFFFF"/>
              </a:solidFill>
            </a:endParaRPr>
          </a:p>
        </p:txBody>
      </p:sp>
      <p:sp>
        <p:nvSpPr>
          <p:cNvPr id="208" name="TextBox 207"/>
          <p:cNvSpPr txBox="1"/>
          <p:nvPr/>
        </p:nvSpPr>
        <p:spPr>
          <a:xfrm>
            <a:off x="6139686" y="3505200"/>
            <a:ext cx="24516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err="1" smtClean="0">
                <a:solidFill>
                  <a:srgbClr val="FFFFFF"/>
                </a:solidFill>
              </a:rPr>
              <a:t>Sahar</a:t>
            </a:r>
            <a:r>
              <a:rPr lang="en-US" sz="1200" dirty="0" smtClean="0">
                <a:solidFill>
                  <a:srgbClr val="FFFFFF"/>
                </a:solidFill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</a:rPr>
              <a:t>Abubucker</a:t>
            </a:r>
            <a:endParaRPr lang="en-US" sz="1200" dirty="0" smtClean="0">
              <a:solidFill>
                <a:srgbClr val="FFFFFF"/>
              </a:solidFill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Brandi </a:t>
            </a:r>
            <a:r>
              <a:rPr lang="en-US" sz="1200" dirty="0" err="1">
                <a:solidFill>
                  <a:srgbClr val="FFFFFF"/>
                </a:solidFill>
              </a:rPr>
              <a:t>Cantarel</a:t>
            </a:r>
            <a:endParaRPr lang="en-US" sz="1200" dirty="0">
              <a:solidFill>
                <a:srgbClr val="FFFFFF"/>
              </a:solidFill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err="1" smtClean="0">
                <a:solidFill>
                  <a:srgbClr val="FFFFFF"/>
                </a:solidFill>
              </a:rPr>
              <a:t>Alyx</a:t>
            </a:r>
            <a:r>
              <a:rPr lang="en-US" sz="1200" dirty="0" smtClean="0">
                <a:solidFill>
                  <a:srgbClr val="FFFFFF"/>
                </a:solidFill>
              </a:rPr>
              <a:t> Schubert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err="1">
                <a:solidFill>
                  <a:srgbClr val="FFFFFF"/>
                </a:solidFill>
              </a:rPr>
              <a:t>Mathangi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Thiagarajan</a:t>
            </a:r>
            <a:endParaRPr lang="en-US" sz="1200" dirty="0">
              <a:solidFill>
                <a:srgbClr val="FFFFFF"/>
              </a:solidFill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Beltran Rodriguez-Mueller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err="1">
                <a:solidFill>
                  <a:srgbClr val="FFFFFF"/>
                </a:solidFill>
              </a:rPr>
              <a:t>Makedonka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Mitreva</a:t>
            </a:r>
            <a:endParaRPr lang="en-US" sz="1200" dirty="0">
              <a:solidFill>
                <a:srgbClr val="FFFFFF"/>
              </a:solidFill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err="1">
                <a:solidFill>
                  <a:srgbClr val="FFFFFF"/>
                </a:solidFill>
              </a:rPr>
              <a:t>Yuzhen</a:t>
            </a:r>
            <a:r>
              <a:rPr lang="en-US" sz="1200" dirty="0">
                <a:solidFill>
                  <a:srgbClr val="FFFFFF"/>
                </a:solidFill>
              </a:rPr>
              <a:t> Ye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err="1">
                <a:solidFill>
                  <a:srgbClr val="FFFFFF"/>
                </a:solidFill>
              </a:rPr>
              <a:t>Mihai</a:t>
            </a:r>
            <a:r>
              <a:rPr lang="en-US" sz="1200" dirty="0">
                <a:solidFill>
                  <a:srgbClr val="FFFFFF"/>
                </a:solidFill>
              </a:rPr>
              <a:t> Pop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Larry Forney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Barbara </a:t>
            </a:r>
            <a:r>
              <a:rPr lang="en-US" sz="1200" dirty="0" err="1">
                <a:solidFill>
                  <a:srgbClr val="FFFFFF"/>
                </a:solidFill>
              </a:rPr>
              <a:t>Methe</a:t>
            </a:r>
            <a:endParaRPr lang="en-US" sz="1200" dirty="0">
              <a:solidFill>
                <a:srgbClr val="FFFFFF"/>
              </a:solidFill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dirty="0" smtClean="0">
              <a:solidFill>
                <a:srgbClr val="FFFFFF"/>
              </a:solidFill>
            </a:endParaRPr>
          </a:p>
        </p:txBody>
      </p:sp>
      <p:pic>
        <p:nvPicPr>
          <p:cNvPr id="210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835126"/>
            <a:ext cx="4381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" name="Picture 3" descr="C:\Users\eblis\Dropbox\hg\share\logos\nsf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34916" y="813003"/>
            <a:ext cx="482397" cy="482397"/>
          </a:xfrm>
          <a:prstGeom prst="rect">
            <a:avLst/>
          </a:prstGeom>
          <a:noFill/>
        </p:spPr>
      </p:pic>
      <p:pic>
        <p:nvPicPr>
          <p:cNvPr id="212" name="Picture 8" descr="C:\Users\eblis\Dropbox\hg\share\logos\aro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459" y="821975"/>
            <a:ext cx="464453" cy="46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" name="Picture 212" descr="sloan_blac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476" y="825513"/>
            <a:ext cx="431074" cy="457377"/>
          </a:xfrm>
          <a:prstGeom prst="rect">
            <a:avLst/>
          </a:prstGeom>
        </p:spPr>
      </p:pic>
      <p:pic>
        <p:nvPicPr>
          <p:cNvPr id="214" name="Picture 213" descr="jdrf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40"/>
          <a:stretch/>
        </p:blipFill>
        <p:spPr>
          <a:xfrm>
            <a:off x="6806241" y="913269"/>
            <a:ext cx="685800" cy="281864"/>
          </a:xfrm>
          <a:prstGeom prst="rect">
            <a:avLst/>
          </a:prstGeom>
        </p:spPr>
      </p:pic>
      <p:pic>
        <p:nvPicPr>
          <p:cNvPr id="215" name="Picture 214" descr="ccfa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607" y="835001"/>
            <a:ext cx="382286" cy="438401"/>
          </a:xfrm>
          <a:prstGeom prst="rect">
            <a:avLst/>
          </a:prstGeom>
        </p:spPr>
      </p:pic>
      <p:pic>
        <p:nvPicPr>
          <p:cNvPr id="216" name="Picture 215" descr="danone.gi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879" y="895451"/>
            <a:ext cx="653796" cy="317500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2085285" y="1178293"/>
            <a:ext cx="546879" cy="728642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838200" y="2225037"/>
            <a:ext cx="546879" cy="728642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6305551" y="2487148"/>
            <a:ext cx="1417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u="sng" dirty="0" smtClean="0">
                <a:solidFill>
                  <a:srgbClr val="FFFFFF"/>
                </a:solidFill>
              </a:rPr>
              <a:t>Greg </a:t>
            </a:r>
            <a:r>
              <a:rPr lang="en-US" sz="1200" b="1" u="sng" dirty="0" err="1" smtClean="0">
                <a:solidFill>
                  <a:srgbClr val="FFFFFF"/>
                </a:solidFill>
              </a:rPr>
              <a:t>Caporaso</a:t>
            </a:r>
            <a:endParaRPr lang="en-US" sz="1200" b="1" u="sng" dirty="0" smtClean="0">
              <a:solidFill>
                <a:srgbClr val="FFFFFF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FFFFFF"/>
                </a:solidFill>
              </a:rPr>
              <a:t>Karen </a:t>
            </a:r>
            <a:r>
              <a:rPr lang="en-US" sz="1200" b="1" i="1" dirty="0" err="1">
                <a:solidFill>
                  <a:srgbClr val="FFFFFF"/>
                </a:solidFill>
              </a:rPr>
              <a:t>Schwarzberg</a:t>
            </a:r>
            <a:endParaRPr lang="en-US" sz="1200" b="1" i="1" dirty="0" smtClean="0">
              <a:solidFill>
                <a:srgbClr val="FFFFFF"/>
              </a:solidFill>
            </a:endParaRPr>
          </a:p>
        </p:txBody>
      </p:sp>
      <p:pic>
        <p:nvPicPr>
          <p:cNvPr id="201" name="Picture 2" descr="http://www.colorado.edu/insidecu/editions/2009/4-14/images/robknight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" r="8451" b="7015"/>
          <a:stretch/>
        </p:blipFill>
        <p:spPr bwMode="auto">
          <a:xfrm>
            <a:off x="5407110" y="1752600"/>
            <a:ext cx="514285" cy="69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2" name="TextBox 201"/>
          <p:cNvSpPr txBox="1"/>
          <p:nvPr/>
        </p:nvSpPr>
        <p:spPr>
          <a:xfrm>
            <a:off x="5071361" y="2487148"/>
            <a:ext cx="1216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u="sng" dirty="0" smtClean="0">
                <a:solidFill>
                  <a:srgbClr val="FFFFFF"/>
                </a:solidFill>
              </a:rPr>
              <a:t>Rob Knight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FFFFFF"/>
                </a:solidFill>
              </a:rPr>
              <a:t> Luke </a:t>
            </a:r>
            <a:r>
              <a:rPr lang="en-US" sz="1200" b="1" i="1" dirty="0" smtClean="0">
                <a:solidFill>
                  <a:srgbClr val="FFFFFF"/>
                </a:solidFill>
              </a:rPr>
              <a:t>Thompson</a:t>
            </a:r>
          </a:p>
        </p:txBody>
      </p:sp>
      <p:pic>
        <p:nvPicPr>
          <p:cNvPr id="1028" name="Picture 4" descr="F:\Active Shared\HUMAnN2\slides\2016-07-10 ISMB HUMAnN2\UCSDlogo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015" y="2181028"/>
            <a:ext cx="313508" cy="30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Active Shared\HUMAnN2\slides\2016-07-10 ISMB HUMAnN2\greg-caporaso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" r="50000"/>
          <a:stretch/>
        </p:blipFill>
        <p:spPr bwMode="auto">
          <a:xfrm>
            <a:off x="6792862" y="1771338"/>
            <a:ext cx="480398" cy="67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Active Shared\HUMAnN2\slides\2016-07-10 ISMB HUMAnN2\North-Arizona-University-Logo.gif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07"/>
          <a:stretch/>
        </p:blipFill>
        <p:spPr bwMode="auto">
          <a:xfrm>
            <a:off x="6613253" y="2174903"/>
            <a:ext cx="263933" cy="31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6" r="15973"/>
          <a:stretch/>
        </p:blipFill>
        <p:spPr bwMode="auto">
          <a:xfrm>
            <a:off x="8183247" y="1752600"/>
            <a:ext cx="514285" cy="696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TextBox 61"/>
          <p:cNvSpPr txBox="1"/>
          <p:nvPr/>
        </p:nvSpPr>
        <p:spPr>
          <a:xfrm>
            <a:off x="7829551" y="2487148"/>
            <a:ext cx="1157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u="sng" dirty="0" smtClean="0">
                <a:solidFill>
                  <a:srgbClr val="FFFFFF"/>
                </a:solidFill>
              </a:rPr>
              <a:t>Nicola </a:t>
            </a:r>
            <a:r>
              <a:rPr lang="en-US" sz="1200" b="1" u="sng" dirty="0" err="1" smtClean="0">
                <a:solidFill>
                  <a:srgbClr val="FFFFFF"/>
                </a:solidFill>
              </a:rPr>
              <a:t>Segata</a:t>
            </a:r>
            <a:endParaRPr lang="en-US" sz="1200" b="1" u="sng" dirty="0" smtClean="0">
              <a:solidFill>
                <a:srgbClr val="FFFFFF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 err="1">
                <a:solidFill>
                  <a:srgbClr val="FFFFFF"/>
                </a:solidFill>
              </a:rPr>
              <a:t>Duy</a:t>
            </a:r>
            <a:r>
              <a:rPr lang="en-US" sz="1200" b="1" i="1" dirty="0">
                <a:solidFill>
                  <a:srgbClr val="FFFFFF"/>
                </a:solidFill>
              </a:rPr>
              <a:t> Tin Truong</a:t>
            </a:r>
            <a:endParaRPr lang="en-US" sz="1200" b="1" i="1" dirty="0" smtClean="0">
              <a:solidFill>
                <a:srgbClr val="FFFFFF"/>
              </a:solidFill>
            </a:endParaRPr>
          </a:p>
        </p:txBody>
      </p:sp>
      <p:pic>
        <p:nvPicPr>
          <p:cNvPr id="1032" name="Picture 8" descr="F:\Active Shared\HUMAnN2\slides\2016-07-10 ISMB HUMAnN2\image_preview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919" y="2187721"/>
            <a:ext cx="291294" cy="29275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68"/>
          <p:cNvSpPr txBox="1"/>
          <p:nvPr/>
        </p:nvSpPr>
        <p:spPr>
          <a:xfrm>
            <a:off x="6058961" y="1447800"/>
            <a:ext cx="20265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 smtClean="0">
                <a:solidFill>
                  <a:srgbClr val="FFFFFF"/>
                </a:solidFill>
              </a:rPr>
              <a:t>HUMAnN2 collaborators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976141" y="457200"/>
            <a:ext cx="2171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 smtClean="0">
                <a:solidFill>
                  <a:srgbClr val="FFFFFF"/>
                </a:solidFill>
              </a:rPr>
              <a:t>Funding for the lab</a:t>
            </a:r>
          </a:p>
        </p:txBody>
      </p:sp>
      <p:sp>
        <p:nvSpPr>
          <p:cNvPr id="72" name="Rectangle 71"/>
          <p:cNvSpPr/>
          <p:nvPr/>
        </p:nvSpPr>
        <p:spPr>
          <a:xfrm>
            <a:off x="838200" y="1178293"/>
            <a:ext cx="546879" cy="728642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1600200" y="5540514"/>
            <a:ext cx="54222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+mj-lt"/>
                <a:cs typeface="Consolas" panose="020B0609020204030204" pitchFamily="49" charset="0"/>
              </a:rPr>
              <a:t>↑ </a:t>
            </a:r>
            <a:r>
              <a:rPr lang="en-US" sz="2000" b="1" u="sng" dirty="0" smtClean="0">
                <a:solidFill>
                  <a:schemeClr val="bg1"/>
                </a:solidFill>
                <a:latin typeface="+mj-lt"/>
                <a:cs typeface="Consolas" panose="020B0609020204030204" pitchFamily="49" charset="0"/>
              </a:rPr>
              <a:t>The </a:t>
            </a:r>
            <a:r>
              <a:rPr lang="en-US" sz="2000" b="1" u="sng" dirty="0" err="1">
                <a:solidFill>
                  <a:schemeClr val="bg1"/>
                </a:solidFill>
                <a:latin typeface="+mj-lt"/>
                <a:cs typeface="Consolas" panose="020B0609020204030204" pitchFamily="49" charset="0"/>
              </a:rPr>
              <a:t>Huttenhower</a:t>
            </a:r>
            <a:r>
              <a:rPr lang="en-US" sz="2000" b="1" u="sng" dirty="0">
                <a:solidFill>
                  <a:schemeClr val="bg1"/>
                </a:solidFill>
                <a:latin typeface="+mj-lt"/>
                <a:cs typeface="Consolas" panose="020B0609020204030204" pitchFamily="49" charset="0"/>
              </a:rPr>
              <a:t> Lab</a:t>
            </a:r>
          </a:p>
          <a:p>
            <a:r>
              <a:rPr lang="en-US" sz="2000" dirty="0" smtClean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http://huttenhower.sph.harvard.edu</a:t>
            </a:r>
            <a:endParaRPr lang="en-US" sz="2000" dirty="0">
              <a:solidFill>
                <a:srgbClr val="92D05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710545" y="1176358"/>
            <a:ext cx="546879" cy="728642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25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1" t="2477" r="2650" b="4895"/>
          <a:stretch/>
        </p:blipFill>
        <p:spPr bwMode="auto">
          <a:xfrm>
            <a:off x="311046" y="1676400"/>
            <a:ext cx="3949909" cy="401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2" t="2203" r="22762" b="2764"/>
          <a:stretch/>
        </p:blipFill>
        <p:spPr bwMode="auto">
          <a:xfrm>
            <a:off x="4953000" y="1724660"/>
            <a:ext cx="3886200" cy="3920843"/>
          </a:xfrm>
          <a:prstGeom prst="ellipse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ts val="3600"/>
              </a:lnSpc>
            </a:pPr>
            <a:r>
              <a:rPr lang="en-US" sz="4000" dirty="0" smtClean="0"/>
              <a:t>The two big questions of microbial community profiling: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59822DE-9477-4EC8-B1F6-EEC5DF4E3127}" type="slidenum">
              <a:rPr lang="en-US" smtClean="0"/>
              <a:t>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2920770"/>
            <a:ext cx="4114800" cy="73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5400" dirty="0" smtClean="0">
                <a:solidFill>
                  <a:schemeClr val="bg1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</a:rPr>
              <a:t>Who is there?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29200" y="2612993"/>
            <a:ext cx="3733800" cy="1352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5400" dirty="0" smtClean="0">
                <a:solidFill>
                  <a:schemeClr val="bg1"/>
                </a:solidFill>
                <a:effectLst>
                  <a:glow rad="279400">
                    <a:schemeClr val="tx1">
                      <a:alpha val="75000"/>
                    </a:schemeClr>
                  </a:glow>
                </a:effectLst>
              </a:rPr>
              <a:t>What are they doing?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878705" y="1219200"/>
            <a:ext cx="1371600" cy="77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Triangle 2"/>
          <p:cNvSpPr/>
          <p:nvPr/>
        </p:nvSpPr>
        <p:spPr>
          <a:xfrm>
            <a:off x="3733800" y="1676400"/>
            <a:ext cx="609600" cy="609600"/>
          </a:xfrm>
          <a:prstGeom prst="rtTriangl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1" name="Right Triangle 10"/>
          <p:cNvSpPr/>
          <p:nvPr/>
        </p:nvSpPr>
        <p:spPr>
          <a:xfrm flipH="1">
            <a:off x="4800600" y="1676400"/>
            <a:ext cx="609600" cy="609600"/>
          </a:xfrm>
          <a:prstGeom prst="rtTriangl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62000" y="5798695"/>
            <a:ext cx="762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</a:pPr>
            <a:r>
              <a:rPr lang="en-US" sz="2400" kern="0" dirty="0" smtClean="0">
                <a:solidFill>
                  <a:prstClr val="white"/>
                </a:solidFill>
                <a:ea typeface="ＭＳ Ｐゴシック" pitchFamily="1" charset="-128"/>
              </a:rPr>
              <a:t>Increasingly we want to answer these questions together. Existing methods tend to target one question or the other.</a:t>
            </a:r>
          </a:p>
        </p:txBody>
      </p:sp>
      <p:sp>
        <p:nvSpPr>
          <p:cNvPr id="7" name="Rectangle 6"/>
          <p:cNvSpPr/>
          <p:nvPr/>
        </p:nvSpPr>
        <p:spPr>
          <a:xfrm>
            <a:off x="458802" y="3760192"/>
            <a:ext cx="36543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4800"/>
              </a:lnSpc>
            </a:pPr>
            <a:r>
              <a:rPr lang="en-US" sz="3200" dirty="0">
                <a:solidFill>
                  <a:prstClr val="white"/>
                </a:solidFill>
                <a:effectLst>
                  <a:glow rad="279400">
                    <a:prstClr val="black">
                      <a:alpha val="75000"/>
                    </a:prstClr>
                  </a:glow>
                </a:effectLst>
              </a:rPr>
              <a:t>(taxonomic profiling)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094261" y="3657600"/>
            <a:ext cx="3603679" cy="9130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6400"/>
              </a:lnSpc>
            </a:pPr>
            <a:r>
              <a:rPr lang="en-US" sz="3200" dirty="0">
                <a:solidFill>
                  <a:prstClr val="white"/>
                </a:solidFill>
                <a:effectLst>
                  <a:glow rad="279400">
                    <a:prstClr val="black">
                      <a:alpha val="75000"/>
                    </a:prstClr>
                  </a:glow>
                </a:effectLst>
              </a:rPr>
              <a:t>(functional profiling)</a:t>
            </a:r>
          </a:p>
        </p:txBody>
      </p:sp>
    </p:spTree>
    <p:extLst>
      <p:ext uri="{BB962C8B-B14F-4D97-AF65-F5344CB8AC3E}">
        <p14:creationId xmlns:p14="http://schemas.microsoft.com/office/powerpoint/2010/main" val="107314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3" grpId="0" animBg="1"/>
      <p:bldP spid="11" grpId="0" animBg="1"/>
      <p:bldP spid="9" grpId="0"/>
      <p:bldP spid="7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Traditional, reference-based functional profiling of </a:t>
            </a:r>
            <a:r>
              <a:rPr lang="en-US" dirty="0" err="1" smtClean="0"/>
              <a:t>meta’omes</a:t>
            </a:r>
            <a:endParaRPr 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44" r="75862" b="63730"/>
          <a:stretch/>
        </p:blipFill>
        <p:spPr bwMode="auto">
          <a:xfrm>
            <a:off x="567231" y="3029675"/>
            <a:ext cx="2133600" cy="1052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43" t="28535" b="32802"/>
          <a:stretch/>
        </p:blipFill>
        <p:spPr bwMode="auto">
          <a:xfrm>
            <a:off x="3268062" y="2720475"/>
            <a:ext cx="2064589" cy="1417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882" y="2921195"/>
            <a:ext cx="2676886" cy="1269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4800" y="1267361"/>
            <a:ext cx="2514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</a:pPr>
            <a:r>
              <a:rPr lang="en-US" sz="2000" kern="0" dirty="0" smtClean="0">
                <a:solidFill>
                  <a:prstClr val="white"/>
                </a:solidFill>
                <a:ea typeface="ＭＳ Ｐゴシック" pitchFamily="1" charset="-128"/>
              </a:rPr>
              <a:t>Quality-controlled </a:t>
            </a:r>
          </a:p>
          <a:p>
            <a:pPr lvl="0" algn="ctr" fontAlgn="base">
              <a:spcBef>
                <a:spcPct val="0"/>
              </a:spcBef>
            </a:pPr>
            <a:r>
              <a:rPr lang="en-US" sz="2000" kern="0" dirty="0" smtClean="0">
                <a:solidFill>
                  <a:prstClr val="white"/>
                </a:solidFill>
                <a:ea typeface="ＭＳ Ｐゴシック" pitchFamily="1" charset="-128"/>
              </a:rPr>
              <a:t>metagenome or</a:t>
            </a:r>
          </a:p>
          <a:p>
            <a:pPr lvl="0" algn="ctr" fontAlgn="base">
              <a:spcBef>
                <a:spcPct val="0"/>
              </a:spcBef>
            </a:pPr>
            <a:r>
              <a:rPr lang="en-US" sz="2000" kern="0" dirty="0" err="1" smtClean="0">
                <a:solidFill>
                  <a:prstClr val="white"/>
                </a:solidFill>
                <a:ea typeface="ＭＳ Ｐゴシック" pitchFamily="1" charset="-128"/>
              </a:rPr>
              <a:t>metatranscriptome</a:t>
            </a:r>
            <a:endParaRPr lang="en-US" sz="2000" kern="0" dirty="0">
              <a:solidFill>
                <a:prstClr val="white"/>
              </a:solidFill>
              <a:ea typeface="ＭＳ Ｐゴシック" pitchFamily="1" charset="-128"/>
            </a:endParaRPr>
          </a:p>
          <a:p>
            <a:pPr lvl="0" algn="ctr" fontAlgn="base">
              <a:spcBef>
                <a:spcPct val="0"/>
              </a:spcBef>
            </a:pPr>
            <a:r>
              <a:rPr lang="en-US" sz="2000" kern="0" dirty="0" smtClean="0">
                <a:solidFill>
                  <a:prstClr val="white"/>
                </a:solidFill>
                <a:ea typeface="ＭＳ Ｐゴシック" pitchFamily="1" charset="-128"/>
              </a:rPr>
              <a:t>(</a:t>
            </a:r>
            <a:r>
              <a:rPr lang="en-US" sz="2000" kern="0" dirty="0" err="1" smtClean="0">
                <a:solidFill>
                  <a:prstClr val="white"/>
                </a:solidFill>
                <a:ea typeface="ＭＳ Ｐゴシック" pitchFamily="1" charset="-128"/>
              </a:rPr>
              <a:t>meta’ome</a:t>
            </a:r>
            <a:r>
              <a:rPr lang="en-US" sz="2000" kern="0" dirty="0" smtClean="0">
                <a:solidFill>
                  <a:prstClr val="white"/>
                </a:solidFill>
                <a:ea typeface="ＭＳ Ｐゴシック" pitchFamily="1" charset="-128"/>
              </a:rPr>
              <a:t>) as input</a:t>
            </a:r>
            <a:endParaRPr lang="en-US" sz="2000" kern="0" dirty="0">
              <a:solidFill>
                <a:prstClr val="white"/>
              </a:solidFill>
              <a:ea typeface="ＭＳ Ｐゴシック" pitchFamily="1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0" y="1219200"/>
            <a:ext cx="2514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</a:pPr>
            <a:r>
              <a:rPr lang="en-US" sz="2000" kern="0" dirty="0" smtClean="0">
                <a:solidFill>
                  <a:prstClr val="white"/>
                </a:solidFill>
                <a:ea typeface="ＭＳ Ｐゴシック" pitchFamily="1" charset="-128"/>
              </a:rPr>
              <a:t>Translated search (</a:t>
            </a:r>
            <a:r>
              <a:rPr lang="en-US" sz="2000" kern="0" dirty="0" smtClean="0">
                <a:solidFill>
                  <a:prstClr val="white"/>
                </a:solidFill>
                <a:latin typeface="Cambria" panose="02040503050406030204" pitchFamily="18" charset="0"/>
                <a:ea typeface="ＭＳ Ｐゴシック" pitchFamily="1" charset="-128"/>
              </a:rPr>
              <a:t>~</a:t>
            </a:r>
            <a:r>
              <a:rPr lang="en-US" sz="2000" kern="0" dirty="0" err="1" smtClean="0">
                <a:solidFill>
                  <a:prstClr val="white"/>
                </a:solidFill>
                <a:ea typeface="ＭＳ Ｐゴシック" pitchFamily="1" charset="-128"/>
              </a:rPr>
              <a:t>blastx</a:t>
            </a:r>
            <a:r>
              <a:rPr lang="en-US" sz="2000" kern="0" dirty="0" smtClean="0">
                <a:solidFill>
                  <a:prstClr val="white"/>
                </a:solidFill>
                <a:ea typeface="ＭＳ Ｐゴシック" pitchFamily="1" charset="-128"/>
              </a:rPr>
              <a:t>) against a comprehensive protein seq. database</a:t>
            </a:r>
            <a:endParaRPr lang="en-US" sz="2000" kern="0" dirty="0">
              <a:solidFill>
                <a:prstClr val="white"/>
              </a:solidFill>
              <a:ea typeface="ＭＳ Ｐゴシック" pitchFamily="1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15000" y="1219200"/>
            <a:ext cx="3124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</a:pPr>
            <a:r>
              <a:rPr lang="en-US" sz="2000" kern="0" dirty="0" smtClean="0">
                <a:solidFill>
                  <a:prstClr val="white"/>
                </a:solidFill>
                <a:ea typeface="ＭＳ Ｐゴシック" pitchFamily="1" charset="-128"/>
              </a:rPr>
              <a:t>Collapse gene abundance to gene sets / reconstruct metabolic pathways</a:t>
            </a:r>
          </a:p>
          <a:p>
            <a:pPr lvl="0" algn="ctr" fontAlgn="base">
              <a:spcBef>
                <a:spcPct val="0"/>
              </a:spcBef>
            </a:pPr>
            <a:r>
              <a:rPr lang="en-US" sz="2000" kern="0" dirty="0" smtClean="0">
                <a:solidFill>
                  <a:prstClr val="white"/>
                </a:solidFill>
                <a:ea typeface="ＭＳ Ｐゴシック" pitchFamily="1" charset="-128"/>
              </a:rPr>
              <a:t>(e.g. HUMAnN1)</a:t>
            </a:r>
            <a:endParaRPr lang="en-US" sz="2000" kern="0" dirty="0">
              <a:solidFill>
                <a:prstClr val="white"/>
              </a:solidFill>
              <a:ea typeface="ＭＳ Ｐゴシック" pitchFamily="1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71600" y="4343400"/>
            <a:ext cx="16087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sz="2800" b="1" kern="0" dirty="0" smtClean="0">
                <a:solidFill>
                  <a:srgbClr val="FF0000"/>
                </a:solidFill>
                <a:ea typeface="ＭＳ Ｐゴシック" pitchFamily="1" charset="-128"/>
              </a:rPr>
              <a:t>Issue #1:</a:t>
            </a:r>
            <a:endParaRPr lang="en-US" sz="2800" kern="0" dirty="0">
              <a:solidFill>
                <a:schemeClr val="bg1"/>
              </a:solidFill>
              <a:ea typeface="ＭＳ Ｐゴシック" pitchFamily="1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71600" y="4989493"/>
            <a:ext cx="16087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</a:pPr>
            <a:r>
              <a:rPr lang="en-US" sz="2800" b="1" kern="0" dirty="0" smtClean="0">
                <a:solidFill>
                  <a:srgbClr val="FF0000"/>
                </a:solidFill>
                <a:ea typeface="ＭＳ Ｐゴシック" pitchFamily="1" charset="-128"/>
              </a:rPr>
              <a:t>Issue #2:</a:t>
            </a:r>
            <a:endParaRPr lang="en-US" sz="2800" kern="0" dirty="0">
              <a:solidFill>
                <a:schemeClr val="bg1"/>
              </a:solidFill>
              <a:ea typeface="ＭＳ Ｐゴシック" pitchFamily="1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71600" y="6106180"/>
            <a:ext cx="16087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</a:pPr>
            <a:r>
              <a:rPr lang="en-US" sz="2800" b="1" kern="0" dirty="0" smtClean="0">
                <a:solidFill>
                  <a:srgbClr val="FF0000"/>
                </a:solidFill>
                <a:ea typeface="ＭＳ Ｐゴシック" pitchFamily="1" charset="-128"/>
              </a:rPr>
              <a:t>Issue #3:</a:t>
            </a:r>
            <a:endParaRPr lang="en-US" sz="2800" kern="0" dirty="0">
              <a:solidFill>
                <a:schemeClr val="bg1"/>
              </a:solidFill>
              <a:ea typeface="ＭＳ Ｐゴシック" pitchFamily="1" charset="-12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04137" y="4343400"/>
            <a:ext cx="487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sz="2800" kern="0" dirty="0" smtClean="0">
                <a:solidFill>
                  <a:schemeClr val="bg1"/>
                </a:solidFill>
                <a:ea typeface="ＭＳ Ｐゴシック" pitchFamily="1" charset="-128"/>
              </a:rPr>
              <a:t>Translated search is slow</a:t>
            </a:r>
            <a:endParaRPr lang="en-US" sz="2800" kern="0" dirty="0">
              <a:solidFill>
                <a:schemeClr val="bg1"/>
              </a:solidFill>
              <a:ea typeface="ＭＳ Ｐゴシック" pitchFamily="1" charset="-12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04137" y="4989493"/>
            <a:ext cx="4876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</a:pPr>
            <a:r>
              <a:rPr lang="en-US" sz="2800" kern="0" dirty="0" smtClean="0">
                <a:solidFill>
                  <a:schemeClr val="bg1"/>
                </a:solidFill>
                <a:ea typeface="ＭＳ Ｐゴシック" pitchFamily="1" charset="-128"/>
              </a:rPr>
              <a:t>Comprehensive search is slow</a:t>
            </a:r>
            <a:br>
              <a:rPr lang="en-US" sz="2800" kern="0" dirty="0" smtClean="0">
                <a:solidFill>
                  <a:schemeClr val="bg1"/>
                </a:solidFill>
                <a:ea typeface="ＭＳ Ｐゴシック" pitchFamily="1" charset="-128"/>
              </a:rPr>
            </a:br>
            <a:r>
              <a:rPr lang="en-US" sz="2800" i="1" kern="0" dirty="0" smtClean="0">
                <a:solidFill>
                  <a:schemeClr val="bg1"/>
                </a:solidFill>
                <a:ea typeface="ＭＳ Ｐゴシック" pitchFamily="1" charset="-128"/>
              </a:rPr>
              <a:t>and</a:t>
            </a:r>
            <a:r>
              <a:rPr lang="en-US" sz="2800" kern="0" dirty="0" smtClean="0">
                <a:solidFill>
                  <a:schemeClr val="bg1"/>
                </a:solidFill>
                <a:ea typeface="ＭＳ Ｐゴシック" pitchFamily="1" charset="-128"/>
              </a:rPr>
              <a:t> vulnerable to spurious hits</a:t>
            </a:r>
            <a:endParaRPr lang="en-US" sz="2800" kern="0" dirty="0">
              <a:solidFill>
                <a:schemeClr val="bg1"/>
              </a:solidFill>
              <a:ea typeface="ＭＳ Ｐゴシック" pitchFamily="1" charset="-12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04136" y="6106180"/>
            <a:ext cx="55540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</a:pPr>
            <a:r>
              <a:rPr lang="en-US" sz="2800" kern="0" dirty="0" smtClean="0">
                <a:solidFill>
                  <a:schemeClr val="bg1"/>
                </a:solidFill>
                <a:ea typeface="ＭＳ Ｐゴシック" pitchFamily="1" charset="-128"/>
              </a:rPr>
              <a:t>No taxonomic resolution (typically)</a:t>
            </a:r>
            <a:endParaRPr lang="en-US" sz="2800" kern="0" dirty="0">
              <a:solidFill>
                <a:schemeClr val="bg1"/>
              </a:solidFill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87761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7" grpId="0"/>
      <p:bldP spid="11" grpId="0"/>
      <p:bldP spid="12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228600" y="4154031"/>
            <a:ext cx="876071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kern="0" dirty="0" smtClean="0">
                <a:solidFill>
                  <a:schemeClr val="bg1"/>
                </a:solidFill>
                <a:latin typeface="+mj-lt"/>
                <a:ea typeface="ＭＳ Ｐゴシック" pitchFamily="1" charset="-128"/>
              </a:rPr>
              <a:t>Quality-controlled </a:t>
            </a:r>
            <a:r>
              <a:rPr lang="en-US" sz="2400" kern="0" dirty="0" err="1" smtClean="0">
                <a:solidFill>
                  <a:schemeClr val="bg1"/>
                </a:solidFill>
                <a:latin typeface="+mj-lt"/>
                <a:ea typeface="ＭＳ Ｐゴシック" pitchFamily="1" charset="-128"/>
              </a:rPr>
              <a:t>meta’ome</a:t>
            </a:r>
            <a:r>
              <a:rPr lang="en-US" sz="2400" kern="0" dirty="0" smtClean="0">
                <a:solidFill>
                  <a:schemeClr val="bg1"/>
                </a:solidFill>
                <a:latin typeface="+mj-lt"/>
                <a:ea typeface="ＭＳ Ｐゴシック" pitchFamily="1" charset="-128"/>
              </a:rPr>
              <a:t> as input (as before)</a:t>
            </a:r>
          </a:p>
          <a:p>
            <a:pPr marL="274320" indent="-274320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kern="0" dirty="0" smtClean="0">
                <a:solidFill>
                  <a:schemeClr val="bg1"/>
                </a:solidFill>
                <a:latin typeface="+mj-lt"/>
                <a:ea typeface="ＭＳ Ｐゴシック" pitchFamily="1" charset="-128"/>
              </a:rPr>
              <a:t>Rapidly identify species in the community (via MetaPhlAn2)</a:t>
            </a:r>
          </a:p>
          <a:p>
            <a:pPr marL="274320" indent="-274320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kern="0" dirty="0" smtClean="0">
                <a:solidFill>
                  <a:schemeClr val="bg1"/>
                </a:solidFill>
                <a:latin typeface="+mj-lt"/>
                <a:ea typeface="ＭＳ Ｐゴシック" pitchFamily="1" charset="-128"/>
              </a:rPr>
              <a:t>Nucleotide map </a:t>
            </a:r>
            <a:r>
              <a:rPr lang="en-US" sz="2400" u="sng" kern="0" dirty="0" smtClean="0">
                <a:solidFill>
                  <a:schemeClr val="bg1"/>
                </a:solidFill>
                <a:latin typeface="+mj-lt"/>
                <a:ea typeface="ＭＳ Ｐゴシック" pitchFamily="1" charset="-128"/>
              </a:rPr>
              <a:t>all reads</a:t>
            </a:r>
            <a:r>
              <a:rPr lang="en-US" sz="2400" kern="0" dirty="0" smtClean="0">
                <a:solidFill>
                  <a:schemeClr val="bg1"/>
                </a:solidFill>
                <a:latin typeface="+mj-lt"/>
                <a:ea typeface="ＭＳ Ｐゴシック" pitchFamily="1" charset="-128"/>
              </a:rPr>
              <a:t> vs. </a:t>
            </a:r>
            <a:r>
              <a:rPr lang="en-US" sz="2400" kern="0" dirty="0" err="1" smtClean="0">
                <a:solidFill>
                  <a:schemeClr val="bg1"/>
                </a:solidFill>
                <a:latin typeface="+mj-lt"/>
                <a:ea typeface="ＭＳ Ｐゴシック" pitchFamily="1" charset="-128"/>
              </a:rPr>
              <a:t>pangenomes</a:t>
            </a:r>
            <a:r>
              <a:rPr lang="en-US" sz="2400" kern="0" dirty="0" smtClean="0">
                <a:solidFill>
                  <a:schemeClr val="bg1"/>
                </a:solidFill>
                <a:latin typeface="+mj-lt"/>
                <a:ea typeface="ＭＳ Ｐゴシック" pitchFamily="1" charset="-128"/>
              </a:rPr>
              <a:t> of identified species</a:t>
            </a:r>
          </a:p>
          <a:p>
            <a:pPr marL="274320" indent="-274320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kern="0" dirty="0" smtClean="0">
                <a:solidFill>
                  <a:schemeClr val="bg1"/>
                </a:solidFill>
                <a:latin typeface="+mj-lt"/>
                <a:ea typeface="ＭＳ Ｐゴシック" pitchFamily="1" charset="-128"/>
              </a:rPr>
              <a:t>Translated search </a:t>
            </a:r>
            <a:r>
              <a:rPr lang="en-US" sz="2400" u="sng" kern="0" dirty="0" smtClean="0">
                <a:solidFill>
                  <a:schemeClr val="bg1"/>
                </a:solidFill>
                <a:latin typeface="+mj-lt"/>
                <a:ea typeface="ＭＳ Ｐゴシック" pitchFamily="1" charset="-128"/>
              </a:rPr>
              <a:t>unmapped</a:t>
            </a:r>
            <a:r>
              <a:rPr lang="en-US" sz="2400" kern="0" dirty="0" smtClean="0">
                <a:solidFill>
                  <a:schemeClr val="bg1"/>
                </a:solidFill>
                <a:latin typeface="+mj-lt"/>
                <a:ea typeface="ＭＳ Ｐゴシック" pitchFamily="1" charset="-128"/>
              </a:rPr>
              <a:t> reads vs. comprehensive protein </a:t>
            </a:r>
            <a:r>
              <a:rPr lang="en-US" sz="2400" kern="0" dirty="0" err="1" smtClean="0">
                <a:solidFill>
                  <a:schemeClr val="bg1"/>
                </a:solidFill>
                <a:latin typeface="+mj-lt"/>
                <a:ea typeface="ＭＳ Ｐゴシック" pitchFamily="1" charset="-128"/>
              </a:rPr>
              <a:t>db</a:t>
            </a:r>
            <a:endParaRPr lang="en-US" sz="2400" kern="0" dirty="0" smtClean="0">
              <a:solidFill>
                <a:schemeClr val="bg1"/>
              </a:solidFill>
              <a:latin typeface="+mj-lt"/>
              <a:ea typeface="ＭＳ Ｐゴシック" pitchFamily="1" charset="-128"/>
            </a:endParaRPr>
          </a:p>
          <a:p>
            <a:pPr marL="274320" indent="-274320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kern="0" dirty="0" smtClean="0">
                <a:solidFill>
                  <a:schemeClr val="bg1"/>
                </a:solidFill>
                <a:latin typeface="+mj-lt"/>
                <a:ea typeface="ＭＳ Ｐゴシック" pitchFamily="1" charset="-128"/>
              </a:rPr>
              <a:t>Save “novel” reads for external assembly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new approach to functional profiling:</a:t>
            </a:r>
            <a:br>
              <a:rPr lang="en-US" dirty="0" smtClean="0"/>
            </a:br>
            <a:r>
              <a:rPr lang="en-US" u="sng" dirty="0" smtClean="0"/>
              <a:t>tiered</a:t>
            </a:r>
            <a:r>
              <a:rPr lang="en-US" dirty="0" smtClean="0"/>
              <a:t> read mapping </a:t>
            </a:r>
            <a:r>
              <a:rPr lang="en-US" dirty="0"/>
              <a:t>with HUMAnN2</a:t>
            </a:r>
            <a:endParaRPr lang="en-US" u="sng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59822DE-9477-4EC8-B1F6-EEC5DF4E3127}" type="slidenum">
              <a:rPr lang="en-US" smtClean="0"/>
              <a:t>5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655022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92D050"/>
                </a:solidFill>
                <a:latin typeface="Consolas" panose="020B0609020204030204" pitchFamily="49" charset="0"/>
                <a:ea typeface="ＭＳ Ｐゴシック" pitchFamily="1" charset="-128"/>
                <a:cs typeface="Consolas" panose="020B0609020204030204" pitchFamily="49" charset="0"/>
              </a:rPr>
              <a:t>http://huttenhower.sph.harvard.edu/humann2</a:t>
            </a:r>
            <a:endParaRPr lang="en-US" sz="1400" dirty="0">
              <a:solidFill>
                <a:srgbClr val="92D050"/>
              </a:solidFill>
              <a:latin typeface="Consolas" panose="020B0609020204030204" pitchFamily="49" charset="0"/>
              <a:ea typeface="ＭＳ Ｐゴシック" pitchFamily="1" charset="-128"/>
              <a:cs typeface="Consolas" panose="020B0609020204030204" pitchFamily="49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5862" b="63730"/>
          <a:stretch/>
        </p:blipFill>
        <p:spPr bwMode="auto">
          <a:xfrm>
            <a:off x="209550" y="1371601"/>
            <a:ext cx="2133600" cy="132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62" r="48276" b="32802"/>
          <a:stretch/>
        </p:blipFill>
        <p:spPr bwMode="auto">
          <a:xfrm>
            <a:off x="2412161" y="1371601"/>
            <a:ext cx="2286000" cy="2462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07" r="24073" b="32802"/>
          <a:stretch/>
        </p:blipFill>
        <p:spPr bwMode="auto">
          <a:xfrm>
            <a:off x="4767172" y="1371600"/>
            <a:ext cx="2078966" cy="2462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43" b="32802"/>
          <a:stretch/>
        </p:blipFill>
        <p:spPr bwMode="auto">
          <a:xfrm>
            <a:off x="6915150" y="1371600"/>
            <a:ext cx="2064589" cy="2462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449"/>
          <a:stretch/>
        </p:blipFill>
        <p:spPr bwMode="auto">
          <a:xfrm>
            <a:off x="6400800" y="6044569"/>
            <a:ext cx="2009163" cy="584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615" r="75862"/>
          <a:stretch/>
        </p:blipFill>
        <p:spPr bwMode="auto">
          <a:xfrm>
            <a:off x="304800" y="2750783"/>
            <a:ext cx="2133600" cy="118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09275" y="1066800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</a:t>
            </a:r>
            <a:r>
              <a:rPr lang="en-US" baseline="300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tier) </a:t>
            </a:r>
            <a:endParaRPr lang="en-US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90098" y="1066800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</a:t>
            </a:r>
            <a:r>
              <a:rPr lang="en-US" baseline="300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tier) </a:t>
            </a:r>
            <a:endParaRPr lang="en-US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23698" y="1066800"/>
            <a:ext cx="105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</a:t>
            </a:r>
            <a:r>
              <a:rPr lang="en-US" baseline="30000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tier) </a:t>
            </a:r>
            <a:endParaRPr lang="en-US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648200" y="3799528"/>
            <a:ext cx="2209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92D050"/>
                </a:solidFill>
                <a:latin typeface="Consolas" panose="020B0609020204030204" pitchFamily="49" charset="0"/>
                <a:ea typeface="ＭＳ Ｐゴシック" pitchFamily="1" charset="-128"/>
                <a:cs typeface="Consolas" panose="020B0609020204030204" pitchFamily="49" charset="0"/>
              </a:rPr>
              <a:t>http://metaref.org</a:t>
            </a:r>
            <a:endParaRPr lang="en-US" sz="1400" dirty="0">
              <a:solidFill>
                <a:srgbClr val="92D050"/>
              </a:solidFill>
              <a:latin typeface="Consolas" panose="020B0609020204030204" pitchFamily="49" charset="0"/>
              <a:ea typeface="ＭＳ Ｐゴシック" pitchFamily="1" charset="-128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4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066800" y="1524000"/>
            <a:ext cx="7010400" cy="4343400"/>
          </a:xfrm>
        </p:spPr>
        <p:txBody>
          <a:bodyPr/>
          <a:lstStyle/>
          <a:p>
            <a:r>
              <a:rPr lang="en-US" dirty="0" smtClean="0"/>
              <a:t>validation</a:t>
            </a:r>
          </a:p>
        </p:txBody>
      </p:sp>
    </p:spTree>
    <p:extLst>
      <p:ext uri="{BB962C8B-B14F-4D97-AF65-F5344CB8AC3E}">
        <p14:creationId xmlns:p14="http://schemas.microsoft.com/office/powerpoint/2010/main" val="6437163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 sz="4000" dirty="0" smtClean="0"/>
              <a:t>HUMAnN2</a:t>
            </a:r>
            <a:r>
              <a:rPr lang="en-US" sz="3600" dirty="0" smtClean="0"/>
              <a:t> synthetic evaluation (genes)</a:t>
            </a:r>
            <a:endParaRPr lang="en-US" sz="3600" dirty="0"/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59822DE-9477-4EC8-B1F6-EEC5DF4E3127}" type="slidenum">
              <a:rPr lang="en-US" smtClean="0"/>
              <a:t>7</a:t>
            </a:fld>
            <a:endParaRPr lang="en-US" dirty="0"/>
          </a:p>
        </p:txBody>
      </p:sp>
      <p:pic>
        <p:nvPicPr>
          <p:cNvPr id="3" name="Picture 2" descr="C:\Users\Franzosa\Downloads\accuracy_polished_slide_inverted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400"/>
          <a:stretch/>
        </p:blipFill>
        <p:spPr bwMode="auto">
          <a:xfrm>
            <a:off x="504116" y="1005840"/>
            <a:ext cx="1116156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C:\Users\Franzosa\Downloads\accuracy_polished_slide_inverted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8" t="24594" r="50450"/>
          <a:stretch/>
        </p:blipFill>
        <p:spPr bwMode="auto">
          <a:xfrm>
            <a:off x="5003552" y="2392680"/>
            <a:ext cx="2758440" cy="425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C:\Users\Franzosa\Downloads\accuracy_polished_slide_inverted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2" r="50737" b="79459"/>
          <a:stretch/>
        </p:blipFill>
        <p:spPr bwMode="auto">
          <a:xfrm>
            <a:off x="1704092" y="1005840"/>
            <a:ext cx="6027420" cy="115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:\Users\Franzosa\Downloads\accuracy_polished_slide_inverted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2" t="20000" r="50737" b="75540"/>
          <a:stretch/>
        </p:blipFill>
        <p:spPr bwMode="auto">
          <a:xfrm>
            <a:off x="1704092" y="2133600"/>
            <a:ext cx="6027420" cy="25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00200" y="5921514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Synthetic human gut metagenome (top 20 species)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52600" y="5050737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Staggered abundance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Consolas" panose="020B0609020204030204" pitchFamily="49" charset="0"/>
              </a:rPr>
              <a:t>~</a:t>
            </a:r>
            <a:r>
              <a:rPr lang="en-US" sz="2000" dirty="0" smtClean="0">
                <a:solidFill>
                  <a:schemeClr val="bg1"/>
                </a:solidFill>
              </a:rPr>
              <a:t>0.1x to 100x coverage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4838700"/>
            <a:ext cx="401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1x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1752600" y="3309179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Comprehensive search suffers from spurious hits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624454" y="2644914"/>
            <a:ext cx="3228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HUMAnN2 tiered search is more accurate…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410200" y="3581400"/>
            <a:ext cx="3657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00B0F0"/>
                </a:solidFill>
              </a:rPr>
              <a:t>...and</a:t>
            </a:r>
          </a:p>
          <a:p>
            <a:pPr algn="r"/>
            <a:r>
              <a:rPr lang="en-US" sz="2000" dirty="0" smtClean="0">
                <a:solidFill>
                  <a:srgbClr val="00B0F0"/>
                </a:solidFill>
              </a:rPr>
              <a:t>provides </a:t>
            </a:r>
          </a:p>
          <a:p>
            <a:pPr algn="r"/>
            <a:r>
              <a:rPr lang="en-US" sz="2000" dirty="0" smtClean="0">
                <a:solidFill>
                  <a:srgbClr val="00B0F0"/>
                </a:solidFill>
              </a:rPr>
              <a:t>accurate </a:t>
            </a:r>
          </a:p>
          <a:p>
            <a:pPr algn="r"/>
            <a:r>
              <a:rPr lang="en-US" sz="2000" dirty="0" smtClean="0">
                <a:solidFill>
                  <a:srgbClr val="00B0F0"/>
                </a:solidFill>
              </a:rPr>
              <a:t>per-species </a:t>
            </a:r>
          </a:p>
          <a:p>
            <a:pPr algn="r"/>
            <a:r>
              <a:rPr lang="en-US" sz="2000" dirty="0" smtClean="0">
                <a:solidFill>
                  <a:srgbClr val="00B0F0"/>
                </a:solidFill>
              </a:rPr>
              <a:t>quantification!</a:t>
            </a:r>
            <a:endParaRPr lang="en-US" sz="2000" dirty="0">
              <a:solidFill>
                <a:srgbClr val="00B0F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752600" y="4179958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Compare exp. vs. obs. gene abundance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76400" y="4114800"/>
            <a:ext cx="3276600" cy="25908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669155" y="1329657"/>
            <a:ext cx="23986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92D050"/>
                </a:solidFill>
              </a:rPr>
              <a:t>…and is 3x faster</a:t>
            </a:r>
            <a:endParaRPr lang="en-US" sz="2000" dirty="0" smtClean="0">
              <a:solidFill>
                <a:srgbClr val="92D050"/>
              </a:solidFill>
              <a:latin typeface="Consolas" panose="020B0609020204030204" pitchFamily="49" charset="0"/>
            </a:endParaRPr>
          </a:p>
          <a:p>
            <a:pPr algn="r"/>
            <a:endParaRPr lang="en-US" sz="1000" dirty="0" smtClean="0">
              <a:solidFill>
                <a:srgbClr val="92D050"/>
              </a:solidFill>
              <a:latin typeface="Consolas" panose="020B0609020204030204" pitchFamily="49" charset="0"/>
            </a:endParaRPr>
          </a:p>
          <a:p>
            <a:pPr algn="r"/>
            <a:r>
              <a:rPr lang="en-US" sz="2000" dirty="0" smtClean="0">
                <a:solidFill>
                  <a:srgbClr val="92D050"/>
                </a:solidFill>
              </a:rPr>
              <a:t>2.1 hours</a:t>
            </a:r>
          </a:p>
          <a:p>
            <a:pPr algn="r"/>
            <a:r>
              <a:rPr lang="en-US" sz="2000" dirty="0" smtClean="0">
                <a:solidFill>
                  <a:srgbClr val="92D050"/>
                </a:solidFill>
              </a:rPr>
              <a:t>0.7 hours</a:t>
            </a:r>
          </a:p>
          <a:p>
            <a:pPr algn="r"/>
            <a:endParaRPr lang="en-US" sz="1000" dirty="0" smtClean="0">
              <a:solidFill>
                <a:srgbClr val="92D050"/>
              </a:solidFill>
            </a:endParaRPr>
          </a:p>
          <a:p>
            <a:pPr algn="r"/>
            <a:r>
              <a:rPr lang="en-US" sz="2000" dirty="0" smtClean="0">
                <a:solidFill>
                  <a:srgbClr val="92D050"/>
                </a:solidFill>
              </a:rPr>
              <a:t>(10M reads, </a:t>
            </a:r>
          </a:p>
          <a:p>
            <a:pPr algn="r"/>
            <a:r>
              <a:rPr lang="en-US" sz="2000" dirty="0" smtClean="0">
                <a:solidFill>
                  <a:srgbClr val="92D050"/>
                </a:solidFill>
              </a:rPr>
              <a:t>8 cores)</a:t>
            </a:r>
            <a:endParaRPr lang="en-US" sz="2000" dirty="0">
              <a:solidFill>
                <a:srgbClr val="92D050"/>
              </a:solidFill>
            </a:endParaRPr>
          </a:p>
        </p:txBody>
      </p:sp>
      <p:pic>
        <p:nvPicPr>
          <p:cNvPr id="30" name="Picture 29" descr="C:\Users\Franzosa\Downloads\accuracy_polished_slide_inverted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2" t="24586" r="69831" b="-812"/>
          <a:stretch/>
        </p:blipFill>
        <p:spPr bwMode="auto">
          <a:xfrm>
            <a:off x="1704092" y="2407920"/>
            <a:ext cx="3223260" cy="429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536" t="34854" r="30119" b="32802"/>
          <a:stretch/>
        </p:blipFill>
        <p:spPr bwMode="auto">
          <a:xfrm>
            <a:off x="7543800" y="5638800"/>
            <a:ext cx="928291" cy="1008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582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2" grpId="0"/>
      <p:bldP spid="6" grpId="0"/>
      <p:bldP spid="34" grpId="0"/>
      <p:bldP spid="35" grpId="0"/>
      <p:bldP spid="36" grpId="0"/>
      <p:bldP spid="37" grpId="0"/>
      <p:bldP spid="4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19200" y="1876961"/>
            <a:ext cx="342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Applied HUMAnN2’s tiered search to profile 2,500 human metagenomes (HMP1-II,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six major body sites)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05400" y="1876961"/>
            <a:ext cx="342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chemeClr val="bg1"/>
                </a:solidFill>
              </a:rPr>
              <a:t>Pangenome</a:t>
            </a:r>
            <a:r>
              <a:rPr lang="en-US" sz="2000" dirty="0" smtClean="0">
                <a:solidFill>
                  <a:schemeClr val="bg1"/>
                </a:solidFill>
              </a:rPr>
              <a:t> search tier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1-2 orders of magnitude faster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than comprehensive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translated search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4000" dirty="0" smtClean="0"/>
              <a:t>P</a:t>
            </a:r>
            <a:r>
              <a:rPr lang="en-US" sz="3600" dirty="0" smtClean="0"/>
              <a:t>erformance on human metagenomes</a:t>
            </a:r>
            <a:endParaRPr lang="en-US" sz="3600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59822DE-9477-4EC8-B1F6-EEC5DF4E3127}" type="slidenum">
              <a:rPr lang="en-US" smtClean="0"/>
              <a:t>8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4"/>
          <a:stretch/>
        </p:blipFill>
        <p:spPr bwMode="auto">
          <a:xfrm>
            <a:off x="838200" y="3550920"/>
            <a:ext cx="7467600" cy="315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524000" y="4916269"/>
            <a:ext cx="14478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Consolas" panose="020B0609020204030204" pitchFamily="49" charset="0"/>
              </a:rPr>
              <a:t>bowtie2 w/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Consolas" panose="020B0609020204030204" pitchFamily="49" charset="0"/>
              </a:rPr>
              <a:t>sample-specific </a:t>
            </a:r>
          </a:p>
          <a:p>
            <a:r>
              <a:rPr lang="en-US" sz="1200" dirty="0" err="1" smtClean="0">
                <a:solidFill>
                  <a:schemeClr val="bg1"/>
                </a:solidFill>
                <a:latin typeface="Consolas" panose="020B0609020204030204" pitchFamily="49" charset="0"/>
              </a:rPr>
              <a:t>pangenome</a:t>
            </a:r>
            <a:r>
              <a:rPr lang="en-US" sz="1200" dirty="0" smtClean="0">
                <a:solidFill>
                  <a:schemeClr val="bg1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  <a:latin typeface="Consolas" panose="020B0609020204030204" pitchFamily="49" charset="0"/>
              </a:rPr>
              <a:t>db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04285" y="3810000"/>
            <a:ext cx="14478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  <a:latin typeface="Consolas" panose="020B0609020204030204" pitchFamily="49" charset="0"/>
              </a:rPr>
              <a:t>DIAMOND w/</a:t>
            </a:r>
          </a:p>
          <a:p>
            <a:pPr algn="r"/>
            <a:r>
              <a:rPr lang="en-US" sz="1200" dirty="0" smtClean="0">
                <a:solidFill>
                  <a:schemeClr val="bg1"/>
                </a:solidFill>
                <a:latin typeface="Consolas" panose="020B0609020204030204" pitchFamily="49" charset="0"/>
              </a:rPr>
              <a:t>comprehensive </a:t>
            </a:r>
          </a:p>
          <a:p>
            <a:pPr algn="r"/>
            <a:r>
              <a:rPr lang="en-US" sz="1200" dirty="0" smtClean="0">
                <a:solidFill>
                  <a:schemeClr val="bg1"/>
                </a:solidFill>
                <a:latin typeface="Consolas" panose="020B0609020204030204" pitchFamily="49" charset="0"/>
              </a:rPr>
              <a:t>protein </a:t>
            </a:r>
            <a:r>
              <a:rPr lang="en-US" sz="1200" dirty="0" err="1" smtClean="0">
                <a:solidFill>
                  <a:schemeClr val="bg1"/>
                </a:solidFill>
                <a:latin typeface="Consolas" panose="020B0609020204030204" pitchFamily="49" charset="0"/>
              </a:rPr>
              <a:t>db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38200" y="929640"/>
            <a:ext cx="7520940" cy="2606040"/>
            <a:chOff x="838200" y="929640"/>
            <a:chExt cx="7520940" cy="260604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733"/>
            <a:stretch/>
          </p:blipFill>
          <p:spPr bwMode="auto">
            <a:xfrm>
              <a:off x="838200" y="1398772"/>
              <a:ext cx="7467600" cy="2136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1524000" y="953869"/>
              <a:ext cx="2895600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Consolas" panose="020B0609020204030204" pitchFamily="49" charset="0"/>
                </a:rPr>
                <a:t>~</a:t>
              </a:r>
              <a:r>
                <a:rPr lang="en-US" dirty="0" smtClean="0">
                  <a:solidFill>
                    <a:schemeClr val="bg1"/>
                  </a:solidFill>
                </a:rPr>
                <a:t>60% of reads align before translated search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311140" y="929640"/>
              <a:ext cx="3048000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Consolas" panose="020B0609020204030204" pitchFamily="49" charset="0"/>
                </a:rPr>
                <a:t>~</a:t>
              </a:r>
              <a:r>
                <a:rPr lang="en-US" dirty="0" smtClean="0">
                  <a:solidFill>
                    <a:schemeClr val="bg1"/>
                  </a:solidFill>
                </a:rPr>
                <a:t>15% more reads align during translated search (total </a:t>
              </a:r>
              <a:r>
                <a:rPr lang="en-US" dirty="0" smtClean="0">
                  <a:solidFill>
                    <a:schemeClr val="bg1"/>
                  </a:solidFill>
                  <a:latin typeface="Consolas" panose="020B0609020204030204" pitchFamily="49" charset="0"/>
                </a:rPr>
                <a:t>~</a:t>
              </a:r>
              <a:r>
                <a:rPr lang="en-US" dirty="0" smtClean="0">
                  <a:solidFill>
                    <a:schemeClr val="bg1"/>
                  </a:solidFill>
                </a:rPr>
                <a:t>75%)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669155" y="6474023"/>
            <a:ext cx="2398645" cy="307777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92D050"/>
                </a:solidFill>
                <a:latin typeface="Consolas" panose="020B0609020204030204" pitchFamily="49" charset="0"/>
                <a:ea typeface="ＭＳ Ｐゴシック" pitchFamily="1" charset="-128"/>
                <a:cs typeface="Consolas" panose="020B0609020204030204" pitchFamily="49" charset="0"/>
              </a:defRPr>
            </a:lvl1pPr>
          </a:lstStyle>
          <a:p>
            <a:pPr algn="r"/>
            <a:r>
              <a:rPr lang="en-US" dirty="0" smtClean="0"/>
              <a:t>hmpdacc.org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22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066800" y="1524000"/>
            <a:ext cx="7010400" cy="4343400"/>
          </a:xfrm>
        </p:spPr>
        <p:txBody>
          <a:bodyPr/>
          <a:lstStyle/>
          <a:p>
            <a:r>
              <a:rPr lang="en-US" dirty="0" smtClean="0"/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7300555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2254</TotalTime>
  <Words>858</Words>
  <Application>Microsoft Office PowerPoint</Application>
  <PresentationFormat>On-screen Show (4:3)</PresentationFormat>
  <Paragraphs>227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The two big questions of microbial community profiling:</vt:lpstr>
      <vt:lpstr>Traditional, reference-based functional profiling of meta’omes</vt:lpstr>
      <vt:lpstr>A new approach to functional profiling: tiered read mapping with HUMAnN2</vt:lpstr>
      <vt:lpstr>PowerPoint Presentation</vt:lpstr>
      <vt:lpstr>HUMAnN2 synthetic evaluation (genes)</vt:lpstr>
      <vt:lpstr>Performance on human metagenomes</vt:lpstr>
      <vt:lpstr>PowerPoint Presentation</vt:lpstr>
      <vt:lpstr>HUMAnN2: stratified output</vt:lpstr>
      <vt:lpstr>HUMAnN2: stratified output</vt:lpstr>
      <vt:lpstr>PowerPoint Presentation</vt:lpstr>
      <vt:lpstr>Core metabolic pathways of the human microbiome (HMP1-II)</vt:lpstr>
      <vt:lpstr>PowerPoint Presentation</vt:lpstr>
      <vt:lpstr>Quantifying the diversity of species contributing a function within and across subjects</vt:lpstr>
      <vt:lpstr>HUMAnN2 reveals unusual “relative expression” in paired metatranscriptomes &amp; metagenomes</vt:lpstr>
      <vt:lpstr>PowerPoint Presentation</vt:lpstr>
      <vt:lpstr>HUMAnN2 gene family profiles identify niche-adapted subspecies</vt:lpstr>
      <vt:lpstr>PowerPoint Presentation</vt:lpstr>
      <vt:lpstr>Take-home messages</vt:lpstr>
      <vt:lpstr>Getting HUMAnN2</vt:lpstr>
      <vt:lpstr>Acknowledgements</vt:lpstr>
    </vt:vector>
  </TitlesOfParts>
  <Company>Boston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A. Franzosa</dc:creator>
  <cp:lastModifiedBy>Eric Franzosa</cp:lastModifiedBy>
  <cp:revision>1009</cp:revision>
  <dcterms:created xsi:type="dcterms:W3CDTF">2015-12-16T21:03:24Z</dcterms:created>
  <dcterms:modified xsi:type="dcterms:W3CDTF">2018-02-16T16:36:36Z</dcterms:modified>
</cp:coreProperties>
</file>